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4"/>
  </p:notesMasterIdLst>
  <p:sldIdLst>
    <p:sldId id="256" r:id="rId2"/>
    <p:sldId id="257" r:id="rId3"/>
    <p:sldId id="280" r:id="rId4"/>
    <p:sldId id="282" r:id="rId5"/>
    <p:sldId id="274" r:id="rId6"/>
    <p:sldId id="276" r:id="rId7"/>
    <p:sldId id="321" r:id="rId8"/>
    <p:sldId id="323" r:id="rId9"/>
    <p:sldId id="259" r:id="rId10"/>
    <p:sldId id="322" r:id="rId11"/>
    <p:sldId id="277" r:id="rId12"/>
    <p:sldId id="306" r:id="rId13"/>
    <p:sldId id="283" r:id="rId14"/>
    <p:sldId id="271" r:id="rId15"/>
    <p:sldId id="287" r:id="rId16"/>
    <p:sldId id="324" r:id="rId17"/>
    <p:sldId id="307" r:id="rId18"/>
    <p:sldId id="325" r:id="rId19"/>
    <p:sldId id="326" r:id="rId20"/>
    <p:sldId id="288" r:id="rId21"/>
    <p:sldId id="312" r:id="rId22"/>
    <p:sldId id="308" r:id="rId23"/>
    <p:sldId id="292" r:id="rId24"/>
    <p:sldId id="313" r:id="rId25"/>
    <p:sldId id="327" r:id="rId26"/>
    <p:sldId id="328" r:id="rId27"/>
    <p:sldId id="329" r:id="rId28"/>
    <p:sldId id="300" r:id="rId29"/>
    <p:sldId id="314" r:id="rId30"/>
    <p:sldId id="294" r:id="rId31"/>
    <p:sldId id="315" r:id="rId32"/>
    <p:sldId id="320" r:id="rId33"/>
    <p:sldId id="316" r:id="rId34"/>
    <p:sldId id="303" r:id="rId35"/>
    <p:sldId id="302" r:id="rId36"/>
    <p:sldId id="301" r:id="rId37"/>
    <p:sldId id="317" r:id="rId38"/>
    <p:sldId id="318" r:id="rId39"/>
    <p:sldId id="319" r:id="rId40"/>
    <p:sldId id="330" r:id="rId41"/>
    <p:sldId id="265" r:id="rId42"/>
    <p:sldId id="29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86" autoAdjust="0"/>
    <p:restoredTop sz="77966" autoAdjust="0"/>
  </p:normalViewPr>
  <p:slideViewPr>
    <p:cSldViewPr>
      <p:cViewPr>
        <p:scale>
          <a:sx n="66" d="100"/>
          <a:sy n="66" d="100"/>
        </p:scale>
        <p:origin x="-1262" y="475"/>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5" Type="http://schemas.openxmlformats.org/officeDocument/2006/relationships/image" Target="../media/image23.jpeg"/><Relationship Id="rId4" Type="http://schemas.openxmlformats.org/officeDocument/2006/relationships/image" Target="../media/image22.jpeg"/></Relationships>
</file>

<file path=ppt/diagrams/_rels/data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image" Target="../media/image24.jpeg"/></Relationships>
</file>

<file path=ppt/diagrams/_rels/data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5" Type="http://schemas.openxmlformats.org/officeDocument/2006/relationships/image" Target="../media/image30.jpeg"/><Relationship Id="rId4" Type="http://schemas.openxmlformats.org/officeDocument/2006/relationships/image" Target="../media/image29.jpeg"/></Relationships>
</file>

<file path=ppt/diagrams/_rels/data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diagrams/_rels/data7.xml.rels><?xml version="1.0" encoding="UTF-8" standalone="yes"?>
<Relationships xmlns="http://schemas.openxmlformats.org/package/2006/relationships"><Relationship Id="rId1" Type="http://schemas.openxmlformats.org/officeDocument/2006/relationships/image" Target="../media/image3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5" Type="http://schemas.openxmlformats.org/officeDocument/2006/relationships/image" Target="../media/image23.jpeg"/><Relationship Id="rId4" Type="http://schemas.openxmlformats.org/officeDocument/2006/relationships/image" Target="../media/image22.jpeg"/></Relationships>
</file>

<file path=ppt/diagrams/_rels/drawing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image" Target="../media/image24.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5" Type="http://schemas.openxmlformats.org/officeDocument/2006/relationships/image" Target="../media/image30.jpeg"/><Relationship Id="rId4" Type="http://schemas.openxmlformats.org/officeDocument/2006/relationships/image" Target="../media/image29.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05467-8E48-46BA-829F-B6E233A2FB00}" type="doc">
      <dgm:prSet loTypeId="urn:microsoft.com/office/officeart/2005/8/layout/hProcess9" loCatId="process" qsTypeId="urn:microsoft.com/office/officeart/2005/8/quickstyle/simple1" qsCatId="simple" csTypeId="urn:microsoft.com/office/officeart/2005/8/colors/accent1_2" csCatId="accent1" phldr="1"/>
      <dgm:spPr/>
    </dgm:pt>
    <dgm:pt modelId="{FEE07B4A-6EAD-4441-8D24-99C947F6D27F}">
      <dgm:prSet phldrT="[Text]"/>
      <dgm:spPr/>
      <dgm:t>
        <a:bodyPr/>
        <a:lstStyle/>
        <a:p>
          <a:r>
            <a:rPr lang="en-US" dirty="0" smtClean="0"/>
            <a:t>An acute exacerbation in which symptoms are rapidly reversed with bronchodilators</a:t>
          </a:r>
          <a:endParaRPr lang="en-US" dirty="0"/>
        </a:p>
      </dgm:t>
    </dgm:pt>
    <dgm:pt modelId="{C9C045A4-D8DD-4E5D-82DC-6DAD89055E11}" type="parTrans" cxnId="{6D258D71-7D1F-4D71-9F31-C857157E55CA}">
      <dgm:prSet/>
      <dgm:spPr/>
      <dgm:t>
        <a:bodyPr/>
        <a:lstStyle/>
        <a:p>
          <a:endParaRPr lang="en-US"/>
        </a:p>
      </dgm:t>
    </dgm:pt>
    <dgm:pt modelId="{20526024-C50C-4F3B-86FF-A499B45033DA}" type="sibTrans" cxnId="{6D258D71-7D1F-4D71-9F31-C857157E55CA}">
      <dgm:prSet/>
      <dgm:spPr/>
      <dgm:t>
        <a:bodyPr/>
        <a:lstStyle/>
        <a:p>
          <a:endParaRPr lang="en-US"/>
        </a:p>
      </dgm:t>
    </dgm:pt>
    <dgm:pt modelId="{87E40F4A-E9F8-478B-81C8-0180BE981E80}">
      <dgm:prSet phldrT="[Text]"/>
      <dgm:spPr/>
      <dgm:t>
        <a:bodyPr/>
        <a:lstStyle/>
        <a:p>
          <a:r>
            <a:rPr lang="en-US" dirty="0" smtClean="0"/>
            <a:t>Chronic condition that is characterized by inflammation and treated with anti-inflammatory medications</a:t>
          </a:r>
          <a:endParaRPr lang="en-US" dirty="0"/>
        </a:p>
      </dgm:t>
    </dgm:pt>
    <dgm:pt modelId="{77F128E6-4D70-4E27-B486-00CB8F4473E0}" type="parTrans" cxnId="{06188542-8F64-42FD-8544-5FDEA8CE2855}">
      <dgm:prSet/>
      <dgm:spPr/>
      <dgm:t>
        <a:bodyPr/>
        <a:lstStyle/>
        <a:p>
          <a:endParaRPr lang="en-US"/>
        </a:p>
      </dgm:t>
    </dgm:pt>
    <dgm:pt modelId="{F450EE60-E8B5-4517-96EC-7CA966698672}" type="sibTrans" cxnId="{06188542-8F64-42FD-8544-5FDEA8CE2855}">
      <dgm:prSet/>
      <dgm:spPr/>
      <dgm:t>
        <a:bodyPr/>
        <a:lstStyle/>
        <a:p>
          <a:endParaRPr lang="en-US"/>
        </a:p>
      </dgm:t>
    </dgm:pt>
    <dgm:pt modelId="{5C6F79E7-39AB-4E6A-A228-B5120EE34354}">
      <dgm:prSet phldrT="[Text]"/>
      <dgm:spPr/>
      <dgm:t>
        <a:bodyPr/>
        <a:lstStyle/>
        <a:p>
          <a:r>
            <a:rPr lang="en-US" dirty="0" smtClean="0"/>
            <a:t>Disease of airway remodeling for which there is no defined treatment</a:t>
          </a:r>
          <a:endParaRPr lang="en-US" dirty="0"/>
        </a:p>
      </dgm:t>
    </dgm:pt>
    <dgm:pt modelId="{00F538C0-7908-466D-AD1C-4B322327D622}" type="parTrans" cxnId="{9DBBAD82-837F-4B0D-8CD2-6B0C99386DA3}">
      <dgm:prSet/>
      <dgm:spPr/>
      <dgm:t>
        <a:bodyPr/>
        <a:lstStyle/>
        <a:p>
          <a:endParaRPr lang="en-US"/>
        </a:p>
      </dgm:t>
    </dgm:pt>
    <dgm:pt modelId="{DEF07454-CEB5-4212-8C0A-907A41C968BC}" type="sibTrans" cxnId="{9DBBAD82-837F-4B0D-8CD2-6B0C99386DA3}">
      <dgm:prSet/>
      <dgm:spPr/>
      <dgm:t>
        <a:bodyPr/>
        <a:lstStyle/>
        <a:p>
          <a:endParaRPr lang="en-US"/>
        </a:p>
      </dgm:t>
    </dgm:pt>
    <dgm:pt modelId="{75AE1C8F-4A9B-44AD-9CDE-E946D83E9E9C}" type="pres">
      <dgm:prSet presAssocID="{E9405467-8E48-46BA-829F-B6E233A2FB00}" presName="CompostProcess" presStyleCnt="0">
        <dgm:presLayoutVars>
          <dgm:dir/>
          <dgm:resizeHandles val="exact"/>
        </dgm:presLayoutVars>
      </dgm:prSet>
      <dgm:spPr/>
    </dgm:pt>
    <dgm:pt modelId="{AE8B8CE6-5D85-4E5F-9002-8EC67C99C0BE}" type="pres">
      <dgm:prSet presAssocID="{E9405467-8E48-46BA-829F-B6E233A2FB00}" presName="arrow" presStyleLbl="bgShp" presStyleIdx="0" presStyleCnt="1"/>
      <dgm:spPr/>
    </dgm:pt>
    <dgm:pt modelId="{F9119E80-0F84-4026-8CB4-19FA7D4D9F87}" type="pres">
      <dgm:prSet presAssocID="{E9405467-8E48-46BA-829F-B6E233A2FB00}" presName="linearProcess" presStyleCnt="0"/>
      <dgm:spPr/>
    </dgm:pt>
    <dgm:pt modelId="{DBB4A8CA-C9D8-4D20-9783-BAC1214D7024}" type="pres">
      <dgm:prSet presAssocID="{FEE07B4A-6EAD-4441-8D24-99C947F6D27F}" presName="textNode" presStyleLbl="node1" presStyleIdx="0" presStyleCnt="3">
        <dgm:presLayoutVars>
          <dgm:bulletEnabled val="1"/>
        </dgm:presLayoutVars>
      </dgm:prSet>
      <dgm:spPr/>
      <dgm:t>
        <a:bodyPr/>
        <a:lstStyle/>
        <a:p>
          <a:endParaRPr lang="en-US"/>
        </a:p>
      </dgm:t>
    </dgm:pt>
    <dgm:pt modelId="{A804A40C-55DD-49DF-8EBF-B1439765FA49}" type="pres">
      <dgm:prSet presAssocID="{20526024-C50C-4F3B-86FF-A499B45033DA}" presName="sibTrans" presStyleCnt="0"/>
      <dgm:spPr/>
    </dgm:pt>
    <dgm:pt modelId="{B9622B4D-3ED6-4530-A0C7-0DC2477D5C2D}" type="pres">
      <dgm:prSet presAssocID="{87E40F4A-E9F8-478B-81C8-0180BE981E80}" presName="textNode" presStyleLbl="node1" presStyleIdx="1" presStyleCnt="3">
        <dgm:presLayoutVars>
          <dgm:bulletEnabled val="1"/>
        </dgm:presLayoutVars>
      </dgm:prSet>
      <dgm:spPr/>
      <dgm:t>
        <a:bodyPr/>
        <a:lstStyle/>
        <a:p>
          <a:endParaRPr lang="en-US"/>
        </a:p>
      </dgm:t>
    </dgm:pt>
    <dgm:pt modelId="{44AE2816-ACAA-441A-B705-5EC09840066F}" type="pres">
      <dgm:prSet presAssocID="{F450EE60-E8B5-4517-96EC-7CA966698672}" presName="sibTrans" presStyleCnt="0"/>
      <dgm:spPr/>
    </dgm:pt>
    <dgm:pt modelId="{431160E0-D6B5-4737-A4AC-63F972CDD1A9}" type="pres">
      <dgm:prSet presAssocID="{5C6F79E7-39AB-4E6A-A228-B5120EE34354}" presName="textNode" presStyleLbl="node1" presStyleIdx="2" presStyleCnt="3">
        <dgm:presLayoutVars>
          <dgm:bulletEnabled val="1"/>
        </dgm:presLayoutVars>
      </dgm:prSet>
      <dgm:spPr/>
      <dgm:t>
        <a:bodyPr/>
        <a:lstStyle/>
        <a:p>
          <a:endParaRPr lang="en-US"/>
        </a:p>
      </dgm:t>
    </dgm:pt>
  </dgm:ptLst>
  <dgm:cxnLst>
    <dgm:cxn modelId="{87177185-324B-4D93-8D4B-4FA8EF230031}" type="presOf" srcId="{FEE07B4A-6EAD-4441-8D24-99C947F6D27F}" destId="{DBB4A8CA-C9D8-4D20-9783-BAC1214D7024}" srcOrd="0" destOrd="0" presId="urn:microsoft.com/office/officeart/2005/8/layout/hProcess9"/>
    <dgm:cxn modelId="{792D14B7-0AFD-46CD-8551-A1A360ADAA82}" type="presOf" srcId="{E9405467-8E48-46BA-829F-B6E233A2FB00}" destId="{75AE1C8F-4A9B-44AD-9CDE-E946D83E9E9C}" srcOrd="0" destOrd="0" presId="urn:microsoft.com/office/officeart/2005/8/layout/hProcess9"/>
    <dgm:cxn modelId="{9DBBAD82-837F-4B0D-8CD2-6B0C99386DA3}" srcId="{E9405467-8E48-46BA-829F-B6E233A2FB00}" destId="{5C6F79E7-39AB-4E6A-A228-B5120EE34354}" srcOrd="2" destOrd="0" parTransId="{00F538C0-7908-466D-AD1C-4B322327D622}" sibTransId="{DEF07454-CEB5-4212-8C0A-907A41C968BC}"/>
    <dgm:cxn modelId="{06188542-8F64-42FD-8544-5FDEA8CE2855}" srcId="{E9405467-8E48-46BA-829F-B6E233A2FB00}" destId="{87E40F4A-E9F8-478B-81C8-0180BE981E80}" srcOrd="1" destOrd="0" parTransId="{77F128E6-4D70-4E27-B486-00CB8F4473E0}" sibTransId="{F450EE60-E8B5-4517-96EC-7CA966698672}"/>
    <dgm:cxn modelId="{6540411C-F63C-4F6A-9A70-B9A564890F08}" type="presOf" srcId="{5C6F79E7-39AB-4E6A-A228-B5120EE34354}" destId="{431160E0-D6B5-4737-A4AC-63F972CDD1A9}" srcOrd="0" destOrd="0" presId="urn:microsoft.com/office/officeart/2005/8/layout/hProcess9"/>
    <dgm:cxn modelId="{6D258D71-7D1F-4D71-9F31-C857157E55CA}" srcId="{E9405467-8E48-46BA-829F-B6E233A2FB00}" destId="{FEE07B4A-6EAD-4441-8D24-99C947F6D27F}" srcOrd="0" destOrd="0" parTransId="{C9C045A4-D8DD-4E5D-82DC-6DAD89055E11}" sibTransId="{20526024-C50C-4F3B-86FF-A499B45033DA}"/>
    <dgm:cxn modelId="{FE87DB3D-01F4-4907-872D-DB8BB8500AD8}" type="presOf" srcId="{87E40F4A-E9F8-478B-81C8-0180BE981E80}" destId="{B9622B4D-3ED6-4530-A0C7-0DC2477D5C2D}" srcOrd="0" destOrd="0" presId="urn:microsoft.com/office/officeart/2005/8/layout/hProcess9"/>
    <dgm:cxn modelId="{DEE20F86-F136-4757-991D-71ED7E728782}" type="presParOf" srcId="{75AE1C8F-4A9B-44AD-9CDE-E946D83E9E9C}" destId="{AE8B8CE6-5D85-4E5F-9002-8EC67C99C0BE}" srcOrd="0" destOrd="0" presId="urn:microsoft.com/office/officeart/2005/8/layout/hProcess9"/>
    <dgm:cxn modelId="{BFFFA2D4-C2AD-49AE-9901-600221C89C11}" type="presParOf" srcId="{75AE1C8F-4A9B-44AD-9CDE-E946D83E9E9C}" destId="{F9119E80-0F84-4026-8CB4-19FA7D4D9F87}" srcOrd="1" destOrd="0" presId="urn:microsoft.com/office/officeart/2005/8/layout/hProcess9"/>
    <dgm:cxn modelId="{72CE5F15-378D-48A9-8F99-D40CC43005B6}" type="presParOf" srcId="{F9119E80-0F84-4026-8CB4-19FA7D4D9F87}" destId="{DBB4A8CA-C9D8-4D20-9783-BAC1214D7024}" srcOrd="0" destOrd="0" presId="urn:microsoft.com/office/officeart/2005/8/layout/hProcess9"/>
    <dgm:cxn modelId="{6AD717C1-3DBA-4423-A87B-EDB87F6271D2}" type="presParOf" srcId="{F9119E80-0F84-4026-8CB4-19FA7D4D9F87}" destId="{A804A40C-55DD-49DF-8EBF-B1439765FA49}" srcOrd="1" destOrd="0" presId="urn:microsoft.com/office/officeart/2005/8/layout/hProcess9"/>
    <dgm:cxn modelId="{ACE5D728-61C9-4F8C-A675-EF0E57D554BC}" type="presParOf" srcId="{F9119E80-0F84-4026-8CB4-19FA7D4D9F87}" destId="{B9622B4D-3ED6-4530-A0C7-0DC2477D5C2D}" srcOrd="2" destOrd="0" presId="urn:microsoft.com/office/officeart/2005/8/layout/hProcess9"/>
    <dgm:cxn modelId="{9BC5D66D-D66F-4F25-8BAB-65B2332ADB8B}" type="presParOf" srcId="{F9119E80-0F84-4026-8CB4-19FA7D4D9F87}" destId="{44AE2816-ACAA-441A-B705-5EC09840066F}" srcOrd="3" destOrd="0" presId="urn:microsoft.com/office/officeart/2005/8/layout/hProcess9"/>
    <dgm:cxn modelId="{9B23B020-2414-4A6B-BC9E-184B52FAB950}" type="presParOf" srcId="{F9119E80-0F84-4026-8CB4-19FA7D4D9F87}" destId="{431160E0-D6B5-4737-A4AC-63F972CDD1A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dgm:spPr/>
      <dgm:t>
        <a:bodyPr/>
        <a:lstStyle/>
        <a:p>
          <a:r>
            <a:rPr lang="en-US" dirty="0" smtClean="0"/>
            <a:t>Steroid</a:t>
          </a:r>
          <a:endParaRPr lang="en-US"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QVAR-40</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custT="1"/>
      <dgm:spPr/>
      <dgm:t>
        <a:bodyPr/>
        <a:lstStyle/>
        <a:p>
          <a:r>
            <a:rPr lang="en-US" sz="1400" dirty="0" smtClean="0"/>
            <a:t>QVAR-80</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2C91F1F6-FEEA-425C-8F84-9FE636823320}">
      <dgm:prSet phldrT="[Text]" custT="1"/>
      <dgm:spPr/>
      <dgm:t>
        <a:bodyPr/>
        <a:lstStyle/>
        <a:p>
          <a:r>
            <a:rPr lang="en-US" sz="1400" dirty="0" err="1" smtClean="0"/>
            <a:t>Flovent</a:t>
          </a:r>
          <a:r>
            <a:rPr lang="en-US" sz="1400" dirty="0" smtClean="0"/>
            <a:t> HFA 220 mcg / puff</a:t>
          </a:r>
          <a:endParaRPr lang="en-US" sz="1400" dirty="0"/>
        </a:p>
      </dgm:t>
    </dgm:pt>
    <dgm:pt modelId="{53A42815-D857-4645-9FA5-8142CE074AD4}" type="parTrans" cxnId="{5A1AE351-E378-4A92-BE75-C740CF5A9E44}">
      <dgm:prSet/>
      <dgm:spPr/>
      <dgm:t>
        <a:bodyPr/>
        <a:lstStyle/>
        <a:p>
          <a:endParaRPr lang="en-US"/>
        </a:p>
      </dgm:t>
    </dgm:pt>
    <dgm:pt modelId="{F653F0BA-A824-401B-9FF5-36E1F49A9722}" type="sibTrans" cxnId="{5A1AE351-E378-4A92-BE75-C740CF5A9E44}">
      <dgm:prSet/>
      <dgm:spPr/>
      <dgm:t>
        <a:bodyPr/>
        <a:lstStyle/>
        <a:p>
          <a:endParaRPr lang="en-US"/>
        </a:p>
      </dgm:t>
    </dgm:pt>
    <dgm:pt modelId="{F83256EC-B202-433D-B98D-8CEB24A1EE9F}">
      <dgm:prSet phldrT="[Text]" custT="1"/>
      <dgm:spPr/>
      <dgm:t>
        <a:bodyPr/>
        <a:lstStyle/>
        <a:p>
          <a:r>
            <a:rPr lang="en-US" sz="1400" dirty="0" err="1" smtClean="0"/>
            <a:t>Flovent</a:t>
          </a:r>
          <a:r>
            <a:rPr lang="en-US" sz="1400" dirty="0" smtClean="0"/>
            <a:t> HFA 110 mcg / puff</a:t>
          </a:r>
          <a:endParaRPr lang="en-US" sz="1400" dirty="0"/>
        </a:p>
      </dgm:t>
    </dgm:pt>
    <dgm:pt modelId="{AE84371D-3694-4028-B0EE-F57BBEC9A875}" type="parTrans" cxnId="{440657C6-9138-41A4-B158-ADBBE308957D}">
      <dgm:prSet/>
      <dgm:spPr/>
      <dgm:t>
        <a:bodyPr/>
        <a:lstStyle/>
        <a:p>
          <a:endParaRPr lang="en-US"/>
        </a:p>
      </dgm:t>
    </dgm:pt>
    <dgm:pt modelId="{30A63D27-F8BA-43AA-BB79-CC9C3A6CEAD4}" type="sibTrans" cxnId="{440657C6-9138-41A4-B158-ADBBE308957D}">
      <dgm:prSet/>
      <dgm:spPr/>
      <dgm:t>
        <a:bodyPr/>
        <a:lstStyle/>
        <a:p>
          <a:endParaRPr lang="en-US"/>
        </a:p>
      </dgm:t>
    </dgm:pt>
    <dgm:pt modelId="{A7026B8F-8534-453F-82B3-579AC30217F1}">
      <dgm:prSet phldrT="[Text]" custT="1"/>
      <dgm:spPr/>
      <dgm:t>
        <a:bodyPr/>
        <a:lstStyle/>
        <a:p>
          <a:r>
            <a:rPr lang="en-US" sz="1400" dirty="0" err="1" smtClean="0"/>
            <a:t>Flovent</a:t>
          </a:r>
          <a:r>
            <a:rPr lang="en-US" sz="1400" dirty="0" smtClean="0"/>
            <a:t> HFA 44 mcg / puff</a:t>
          </a:r>
          <a:endParaRPr lang="en-US" sz="1400" dirty="0"/>
        </a:p>
      </dgm:t>
    </dgm:pt>
    <dgm:pt modelId="{FA2C3AC7-5F2A-470C-B38D-C4A5F42FF04A}" type="parTrans" cxnId="{693654DE-29C8-47C3-9018-851FF67FD649}">
      <dgm:prSet/>
      <dgm:spPr/>
      <dgm:t>
        <a:bodyPr/>
        <a:lstStyle/>
        <a:p>
          <a:endParaRPr lang="en-US"/>
        </a:p>
      </dgm:t>
    </dgm:pt>
    <dgm:pt modelId="{67D11815-A023-4CF3-BD90-BA1BB06B9168}" type="sibTrans" cxnId="{693654DE-29C8-47C3-9018-851FF67FD649}">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5A40DBC-9E94-4233-8F88-861FD39D5C80}" type="pres">
      <dgm:prSet presAssocID="{2AB1A17F-F6A6-4910-A2EF-2E7A047EAA17}" presName="childText" presStyleLbl="lnNode1" presStyleIdx="0" presStyleCnt="5">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980EEDD-C6DB-4FCB-B806-242EEA9565D3}" type="pres">
      <dgm:prSet presAssocID="{8A6ED151-EE2C-4BAB-AD23-7D5FBD43F8E8}" presName="childText" presStyleLbl="lnNode1" presStyleIdx="1" presStyleCnt="5">
        <dgm:presLayoutVars>
          <dgm:chMax val="0"/>
          <dgm:chPref val="0"/>
          <dgm:bulletEnabled val="1"/>
        </dgm:presLayoutVars>
      </dgm:prSet>
      <dgm:spPr/>
      <dgm:t>
        <a:bodyPr/>
        <a:lstStyle/>
        <a:p>
          <a:endParaRPr lang="en-US"/>
        </a:p>
      </dgm:t>
    </dgm:pt>
    <dgm:pt modelId="{77515702-A319-49D4-A924-59628029FA99}" type="pres">
      <dgm:prSet presAssocID="{2C91F1F6-FEEA-425C-8F84-9FE636823320}" presName="childComposite" presStyleCnt="0">
        <dgm:presLayoutVars>
          <dgm:chMax val="0"/>
          <dgm:chPref val="0"/>
        </dgm:presLayoutVars>
      </dgm:prSet>
      <dgm:spPr/>
    </dgm:pt>
    <dgm:pt modelId="{6969B5EF-D571-4D21-AA32-4FE9E937614E}" type="pres">
      <dgm:prSet presAssocID="{2C91F1F6-FEEA-425C-8F84-9FE636823320}" presName="Image"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9050791-7771-4E51-BC5B-92DD5342A2F9}" type="pres">
      <dgm:prSet presAssocID="{2C91F1F6-FEEA-425C-8F84-9FE636823320}" presName="childText" presStyleLbl="lnNode1" presStyleIdx="2" presStyleCnt="5">
        <dgm:presLayoutVars>
          <dgm:chMax val="0"/>
          <dgm:chPref val="0"/>
          <dgm:bulletEnabled val="1"/>
        </dgm:presLayoutVars>
      </dgm:prSet>
      <dgm:spPr/>
      <dgm:t>
        <a:bodyPr/>
        <a:lstStyle/>
        <a:p>
          <a:endParaRPr lang="en-US"/>
        </a:p>
      </dgm:t>
    </dgm:pt>
    <dgm:pt modelId="{2BE39431-E0E9-4B4B-8196-51EF96AE9D36}" type="pres">
      <dgm:prSet presAssocID="{F83256EC-B202-433D-B98D-8CEB24A1EE9F}" presName="childComposite" presStyleCnt="0">
        <dgm:presLayoutVars>
          <dgm:chMax val="0"/>
          <dgm:chPref val="0"/>
        </dgm:presLayoutVars>
      </dgm:prSet>
      <dgm:spPr/>
    </dgm:pt>
    <dgm:pt modelId="{6DF957ED-1229-4E11-920C-D243D599E2CF}" type="pres">
      <dgm:prSet presAssocID="{F83256EC-B202-433D-B98D-8CEB24A1EE9F}" presName="Image"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6CFE46D5-B04D-4F22-9F33-D7D6D8A8DB20}" type="pres">
      <dgm:prSet presAssocID="{F83256EC-B202-433D-B98D-8CEB24A1EE9F}" presName="childText" presStyleLbl="lnNode1" presStyleIdx="3" presStyleCnt="5">
        <dgm:presLayoutVars>
          <dgm:chMax val="0"/>
          <dgm:chPref val="0"/>
          <dgm:bulletEnabled val="1"/>
        </dgm:presLayoutVars>
      </dgm:prSet>
      <dgm:spPr/>
      <dgm:t>
        <a:bodyPr/>
        <a:lstStyle/>
        <a:p>
          <a:endParaRPr lang="en-US"/>
        </a:p>
      </dgm:t>
    </dgm:pt>
    <dgm:pt modelId="{00638C9A-18E9-4784-A872-06BB6F90D879}" type="pres">
      <dgm:prSet presAssocID="{A7026B8F-8534-453F-82B3-579AC30217F1}" presName="childComposite" presStyleCnt="0">
        <dgm:presLayoutVars>
          <dgm:chMax val="0"/>
          <dgm:chPref val="0"/>
        </dgm:presLayoutVars>
      </dgm:prSet>
      <dgm:spPr/>
    </dgm:pt>
    <dgm:pt modelId="{AE4869A5-2093-433F-BFDA-1A39AAB07E16}" type="pres">
      <dgm:prSet presAssocID="{A7026B8F-8534-453F-82B3-579AC30217F1}" presName="Image" presStyleLbl="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DCBEB7B8-9B04-4AF0-B98E-AFE613F32697}" type="pres">
      <dgm:prSet presAssocID="{A7026B8F-8534-453F-82B3-579AC30217F1}" presName="childText" presStyleLbl="lnNode1" presStyleIdx="4" presStyleCnt="5">
        <dgm:presLayoutVars>
          <dgm:chMax val="0"/>
          <dgm:chPref val="0"/>
          <dgm:bulletEnabled val="1"/>
        </dgm:presLayoutVars>
      </dgm:prSet>
      <dgm:spPr/>
      <dgm:t>
        <a:bodyPr/>
        <a:lstStyle/>
        <a:p>
          <a:endParaRPr lang="en-US"/>
        </a:p>
      </dgm:t>
    </dgm:pt>
  </dgm:ptLst>
  <dgm:cxnLst>
    <dgm:cxn modelId="{5A1AE351-E378-4A92-BE75-C740CF5A9E44}" srcId="{5BD1F35F-C569-4D46-A5FD-6F837092B593}" destId="{2C91F1F6-FEEA-425C-8F84-9FE636823320}" srcOrd="2" destOrd="0" parTransId="{53A42815-D857-4645-9FA5-8142CE074AD4}" sibTransId="{F653F0BA-A824-401B-9FF5-36E1F49A9722}"/>
    <dgm:cxn modelId="{DF848F7B-1E19-42F6-B4B5-C1F520E52323}" type="presOf" srcId="{3DDF7292-CA82-4594-8F4F-3C0E00478E3A}" destId="{D3A33EC3-DAD3-44A7-8ED4-BD5DC9BD5BA8}" srcOrd="0" destOrd="0" presId="urn:microsoft.com/office/officeart/2008/layout/PictureAccentList"/>
    <dgm:cxn modelId="{00F8C1FF-CA50-4752-8668-E801693F98A4}" type="presOf" srcId="{8A6ED151-EE2C-4BAB-AD23-7D5FBD43F8E8}" destId="{0980EEDD-C6DB-4FCB-B806-242EEA9565D3}" srcOrd="0" destOrd="0" presId="urn:microsoft.com/office/officeart/2008/layout/PictureAccentList"/>
    <dgm:cxn modelId="{1F25AC95-4584-45CE-8B6D-5C952E7DD3BB}" type="presOf" srcId="{5BD1F35F-C569-4D46-A5FD-6F837092B593}" destId="{87B6C47C-8D1E-48C4-A5BF-40B0A74CEBF3}" srcOrd="0" destOrd="0" presId="urn:microsoft.com/office/officeart/2008/layout/PictureAccentList"/>
    <dgm:cxn modelId="{BCBF47CA-9F05-416A-B824-993D06BB6DB1}" type="presOf" srcId="{F83256EC-B202-433D-B98D-8CEB24A1EE9F}" destId="{6CFE46D5-B04D-4F22-9F33-D7D6D8A8DB20}" srcOrd="0" destOrd="0" presId="urn:microsoft.com/office/officeart/2008/layout/PictureAccentList"/>
    <dgm:cxn modelId="{FE061B5C-22ED-493F-888F-ACEC77CA473E}" type="presOf" srcId="{2AB1A17F-F6A6-4910-A2EF-2E7A047EAA17}" destId="{55A40DBC-9E94-4233-8F88-861FD39D5C80}" srcOrd="0" destOrd="0" presId="urn:microsoft.com/office/officeart/2008/layout/PictureAccentList"/>
    <dgm:cxn modelId="{E80E326C-5466-40F3-9E03-3116476D53D9}" srcId="{3DDF7292-CA82-4594-8F4F-3C0E00478E3A}" destId="{5BD1F35F-C569-4D46-A5FD-6F837092B593}" srcOrd="0" destOrd="0" parTransId="{1CC63916-8506-4DC3-BEA3-E10A7EBB3DB4}" sibTransId="{4919D1A9-FC43-4992-BFDD-545FDE8D1A51}"/>
    <dgm:cxn modelId="{CE0D6C98-B922-437D-967B-4EE177E810BE}" srcId="{5BD1F35F-C569-4D46-A5FD-6F837092B593}" destId="{8A6ED151-EE2C-4BAB-AD23-7D5FBD43F8E8}" srcOrd="1" destOrd="0" parTransId="{A4B024EC-AE4D-4EDA-9130-8EB0323BDF77}" sibTransId="{A0B90E16-C8EA-4570-A94F-1CB4963381E1}"/>
    <dgm:cxn modelId="{B492DE72-B9F4-4111-949F-8A6A65EF2BFE}" type="presOf" srcId="{2C91F1F6-FEEA-425C-8F84-9FE636823320}" destId="{B9050791-7771-4E51-BC5B-92DD5342A2F9}" srcOrd="0" destOrd="0" presId="urn:microsoft.com/office/officeart/2008/layout/PictureAccentList"/>
    <dgm:cxn modelId="{648BB920-76BB-4664-8D7E-B65041A78E38}" type="presOf" srcId="{A7026B8F-8534-453F-82B3-579AC30217F1}" destId="{DCBEB7B8-9B04-4AF0-B98E-AFE613F32697}" srcOrd="0" destOrd="0" presId="urn:microsoft.com/office/officeart/2008/layout/PictureAccentList"/>
    <dgm:cxn modelId="{440657C6-9138-41A4-B158-ADBBE308957D}" srcId="{5BD1F35F-C569-4D46-A5FD-6F837092B593}" destId="{F83256EC-B202-433D-B98D-8CEB24A1EE9F}" srcOrd="3" destOrd="0" parTransId="{AE84371D-3694-4028-B0EE-F57BBEC9A875}" sibTransId="{30A63D27-F8BA-43AA-BB79-CC9C3A6CEAD4}"/>
    <dgm:cxn modelId="{693654DE-29C8-47C3-9018-851FF67FD649}" srcId="{5BD1F35F-C569-4D46-A5FD-6F837092B593}" destId="{A7026B8F-8534-453F-82B3-579AC30217F1}" srcOrd="4" destOrd="0" parTransId="{FA2C3AC7-5F2A-470C-B38D-C4A5F42FF04A}" sibTransId="{67D11815-A023-4CF3-BD90-BA1BB06B9168}"/>
    <dgm:cxn modelId="{C5F2C9BB-B7D3-4998-AF3B-55B02F7E103F}" srcId="{5BD1F35F-C569-4D46-A5FD-6F837092B593}" destId="{2AB1A17F-F6A6-4910-A2EF-2E7A047EAA17}" srcOrd="0" destOrd="0" parTransId="{CB5BF65D-E664-4E47-ADD8-A01E590D3E5E}" sibTransId="{FCF4D01E-EA28-4A0E-95DA-7957CEBE2DF6}"/>
    <dgm:cxn modelId="{1B5D759E-E2EE-4C18-AB24-F2CF28AE307E}" type="presParOf" srcId="{D3A33EC3-DAD3-44A7-8ED4-BD5DC9BD5BA8}" destId="{791E603E-4EA7-4EE5-871E-27C7FA88308B}" srcOrd="0" destOrd="0" presId="urn:microsoft.com/office/officeart/2008/layout/PictureAccentList"/>
    <dgm:cxn modelId="{BC8D7FAE-9AD5-4BE9-9A07-5B5062FCBD8F}" type="presParOf" srcId="{791E603E-4EA7-4EE5-871E-27C7FA88308B}" destId="{676CD157-F7DE-4D8E-8234-429FCB3ACED5}" srcOrd="0" destOrd="0" presId="urn:microsoft.com/office/officeart/2008/layout/PictureAccentList"/>
    <dgm:cxn modelId="{4F65E74A-D6A4-49CE-95C1-66E094DA4836}" type="presParOf" srcId="{676CD157-F7DE-4D8E-8234-429FCB3ACED5}" destId="{87B6C47C-8D1E-48C4-A5BF-40B0A74CEBF3}" srcOrd="0" destOrd="0" presId="urn:microsoft.com/office/officeart/2008/layout/PictureAccentList"/>
    <dgm:cxn modelId="{278016B4-8C29-483B-9C0C-96C7A1D3A7DE}" type="presParOf" srcId="{791E603E-4EA7-4EE5-871E-27C7FA88308B}" destId="{988606A8-B7DF-431C-849A-06ECDFB71C92}" srcOrd="1" destOrd="0" presId="urn:microsoft.com/office/officeart/2008/layout/PictureAccentList"/>
    <dgm:cxn modelId="{CDCFB67A-6E88-4843-A44C-9FA11FB3E8F0}" type="presParOf" srcId="{988606A8-B7DF-431C-849A-06ECDFB71C92}" destId="{CB95126F-43B2-4C8A-A67A-7B8921FF91D6}" srcOrd="0" destOrd="0" presId="urn:microsoft.com/office/officeart/2008/layout/PictureAccentList"/>
    <dgm:cxn modelId="{8152E4C3-AC66-4028-99E6-72C4D47E8B4C}" type="presParOf" srcId="{CB95126F-43B2-4C8A-A67A-7B8921FF91D6}" destId="{798460BB-7CA2-4D8D-9D4D-DEBA6361A643}" srcOrd="0" destOrd="0" presId="urn:microsoft.com/office/officeart/2008/layout/PictureAccentList"/>
    <dgm:cxn modelId="{AEB0E96F-73AC-47C2-878E-97A50FEE04C5}" type="presParOf" srcId="{CB95126F-43B2-4C8A-A67A-7B8921FF91D6}" destId="{55A40DBC-9E94-4233-8F88-861FD39D5C80}" srcOrd="1" destOrd="0" presId="urn:microsoft.com/office/officeart/2008/layout/PictureAccentList"/>
    <dgm:cxn modelId="{F25A5859-BC3C-419D-80B6-2783CB595888}" type="presParOf" srcId="{988606A8-B7DF-431C-849A-06ECDFB71C92}" destId="{2A36A9A0-2E48-43A0-A876-86AF93A357E6}" srcOrd="1" destOrd="0" presId="urn:microsoft.com/office/officeart/2008/layout/PictureAccentList"/>
    <dgm:cxn modelId="{2FA6B997-0B84-4621-8B74-087E567B0FAB}" type="presParOf" srcId="{2A36A9A0-2E48-43A0-A876-86AF93A357E6}" destId="{661256E4-0896-4DBA-83D0-1A313A0BEC8F}" srcOrd="0" destOrd="0" presId="urn:microsoft.com/office/officeart/2008/layout/PictureAccentList"/>
    <dgm:cxn modelId="{359C0C10-3746-4A87-9D17-870A68BE4F7D}" type="presParOf" srcId="{2A36A9A0-2E48-43A0-A876-86AF93A357E6}" destId="{0980EEDD-C6DB-4FCB-B806-242EEA9565D3}" srcOrd="1" destOrd="0" presId="urn:microsoft.com/office/officeart/2008/layout/PictureAccentList"/>
    <dgm:cxn modelId="{DFF6FD5B-579A-4F80-B66B-DAB3A6BD3D93}" type="presParOf" srcId="{988606A8-B7DF-431C-849A-06ECDFB71C92}" destId="{77515702-A319-49D4-A924-59628029FA99}" srcOrd="2" destOrd="0" presId="urn:microsoft.com/office/officeart/2008/layout/PictureAccentList"/>
    <dgm:cxn modelId="{6D911046-3EAB-4B68-BCA6-4BF7FF37AFBB}" type="presParOf" srcId="{77515702-A319-49D4-A924-59628029FA99}" destId="{6969B5EF-D571-4D21-AA32-4FE9E937614E}" srcOrd="0" destOrd="0" presId="urn:microsoft.com/office/officeart/2008/layout/PictureAccentList"/>
    <dgm:cxn modelId="{AB168C74-4296-45AE-BECD-B5BBC25055F5}" type="presParOf" srcId="{77515702-A319-49D4-A924-59628029FA99}" destId="{B9050791-7771-4E51-BC5B-92DD5342A2F9}" srcOrd="1" destOrd="0" presId="urn:microsoft.com/office/officeart/2008/layout/PictureAccentList"/>
    <dgm:cxn modelId="{CC43746C-5196-4A62-966F-1ED9C2F93AB7}" type="presParOf" srcId="{988606A8-B7DF-431C-849A-06ECDFB71C92}" destId="{2BE39431-E0E9-4B4B-8196-51EF96AE9D36}" srcOrd="3" destOrd="0" presId="urn:microsoft.com/office/officeart/2008/layout/PictureAccentList"/>
    <dgm:cxn modelId="{043130FB-588F-469F-BF90-83FD89052CDD}" type="presParOf" srcId="{2BE39431-E0E9-4B4B-8196-51EF96AE9D36}" destId="{6DF957ED-1229-4E11-920C-D243D599E2CF}" srcOrd="0" destOrd="0" presId="urn:microsoft.com/office/officeart/2008/layout/PictureAccentList"/>
    <dgm:cxn modelId="{12A5C052-9FE7-455D-8A71-360CF42DE64C}" type="presParOf" srcId="{2BE39431-E0E9-4B4B-8196-51EF96AE9D36}" destId="{6CFE46D5-B04D-4F22-9F33-D7D6D8A8DB20}" srcOrd="1" destOrd="0" presId="urn:microsoft.com/office/officeart/2008/layout/PictureAccentList"/>
    <dgm:cxn modelId="{FB1916EB-5255-451D-B132-E9D2FF308E80}" type="presParOf" srcId="{988606A8-B7DF-431C-849A-06ECDFB71C92}" destId="{00638C9A-18E9-4784-A872-06BB6F90D879}" srcOrd="4" destOrd="0" presId="urn:microsoft.com/office/officeart/2008/layout/PictureAccentList"/>
    <dgm:cxn modelId="{FA6AF02C-3661-4662-AA3D-C80420EF6CAD}" type="presParOf" srcId="{00638C9A-18E9-4784-A872-06BB6F90D879}" destId="{AE4869A5-2093-433F-BFDA-1A39AAB07E16}" srcOrd="0" destOrd="0" presId="urn:microsoft.com/office/officeart/2008/layout/PictureAccentList"/>
    <dgm:cxn modelId="{068734E1-9D1B-421F-80FD-C220A36031EC}" type="presParOf" srcId="{00638C9A-18E9-4784-A872-06BB6F90D879}" destId="{DCBEB7B8-9B04-4AF0-B98E-AFE613F32697}"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custT="1"/>
      <dgm:spPr/>
      <dgm:t>
        <a:bodyPr/>
        <a:lstStyle/>
        <a:p>
          <a:r>
            <a:rPr lang="en-US" sz="1550" dirty="0" smtClean="0"/>
            <a:t>Steroid / Long-Acting  Combinations</a:t>
          </a:r>
          <a:endParaRPr lang="en-US" sz="1550"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ADVAIR HFA 230</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custT="1"/>
      <dgm:spPr/>
      <dgm:t>
        <a:bodyPr/>
        <a:lstStyle/>
        <a:p>
          <a:r>
            <a:rPr lang="en-US" sz="1400" dirty="0" smtClean="0"/>
            <a:t>ADVAIR HFA 115</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2C91F1F6-FEEA-425C-8F84-9FE636823320}">
      <dgm:prSet phldrT="[Text]" custT="1"/>
      <dgm:spPr/>
      <dgm:t>
        <a:bodyPr/>
        <a:lstStyle/>
        <a:p>
          <a:r>
            <a:rPr lang="en-US" sz="1400" dirty="0" smtClean="0"/>
            <a:t>ADVAIR HFA 45</a:t>
          </a:r>
          <a:endParaRPr lang="en-US" sz="1400" dirty="0"/>
        </a:p>
      </dgm:t>
    </dgm:pt>
    <dgm:pt modelId="{53A42815-D857-4645-9FA5-8142CE074AD4}" type="parTrans" cxnId="{5A1AE351-E378-4A92-BE75-C740CF5A9E44}">
      <dgm:prSet/>
      <dgm:spPr/>
      <dgm:t>
        <a:bodyPr/>
        <a:lstStyle/>
        <a:p>
          <a:endParaRPr lang="en-US"/>
        </a:p>
      </dgm:t>
    </dgm:pt>
    <dgm:pt modelId="{F653F0BA-A824-401B-9FF5-36E1F49A9722}" type="sibTrans" cxnId="{5A1AE351-E378-4A92-BE75-C740CF5A9E44}">
      <dgm:prSet/>
      <dgm:spPr/>
      <dgm:t>
        <a:bodyPr/>
        <a:lstStyle/>
        <a:p>
          <a:endParaRPr lang="en-US"/>
        </a:p>
      </dgm:t>
    </dgm:pt>
    <dgm:pt modelId="{BED986CE-77F6-48A5-BE15-DE2CDB3227AF}">
      <dgm:prSet phldrT="[Text]" custT="1"/>
      <dgm:spPr/>
      <dgm:t>
        <a:bodyPr/>
        <a:lstStyle/>
        <a:p>
          <a:r>
            <a:rPr lang="en-US" sz="1400" dirty="0" smtClean="0"/>
            <a:t>SYMBICORT 160</a:t>
          </a:r>
          <a:endParaRPr lang="en-US" sz="1400" dirty="0"/>
        </a:p>
      </dgm:t>
    </dgm:pt>
    <dgm:pt modelId="{DA23CA46-9AE5-4B83-AFD6-56E64976C415}" type="parTrans" cxnId="{619DC54F-09E8-47B2-88F7-B7EA7424D373}">
      <dgm:prSet/>
      <dgm:spPr/>
      <dgm:t>
        <a:bodyPr/>
        <a:lstStyle/>
        <a:p>
          <a:endParaRPr lang="en-US"/>
        </a:p>
      </dgm:t>
    </dgm:pt>
    <dgm:pt modelId="{6EBCB6A1-46F5-4EB1-8C82-34B186E88D1E}" type="sibTrans" cxnId="{619DC54F-09E8-47B2-88F7-B7EA7424D373}">
      <dgm:prSet/>
      <dgm:spPr/>
      <dgm:t>
        <a:bodyPr/>
        <a:lstStyle/>
        <a:p>
          <a:endParaRPr lang="en-US"/>
        </a:p>
      </dgm:t>
    </dgm:pt>
    <dgm:pt modelId="{36962AC9-1DBE-4025-A6DA-13EB848C996F}">
      <dgm:prSet phldrT="[Text]" custT="1"/>
      <dgm:spPr/>
      <dgm:t>
        <a:bodyPr/>
        <a:lstStyle/>
        <a:p>
          <a:r>
            <a:rPr lang="en-US" sz="1400" dirty="0" smtClean="0"/>
            <a:t>SYMBICORT 80</a:t>
          </a:r>
          <a:endParaRPr lang="en-US" sz="1400" dirty="0"/>
        </a:p>
      </dgm:t>
    </dgm:pt>
    <dgm:pt modelId="{649044C5-C4E8-4E17-B5DB-B4CFACA55A34}" type="parTrans" cxnId="{449F9FD3-B3D3-4A28-ADE1-3821AD78DB7D}">
      <dgm:prSet/>
      <dgm:spPr/>
      <dgm:t>
        <a:bodyPr/>
        <a:lstStyle/>
        <a:p>
          <a:endParaRPr lang="en-US"/>
        </a:p>
      </dgm:t>
    </dgm:pt>
    <dgm:pt modelId="{3C63D095-CBE4-446C-AF34-FE0C3C6BA5C4}" type="sibTrans" cxnId="{449F9FD3-B3D3-4A28-ADE1-3821AD78DB7D}">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5A40DBC-9E94-4233-8F88-861FD39D5C80}" type="pres">
      <dgm:prSet presAssocID="{2AB1A17F-F6A6-4910-A2EF-2E7A047EAA17}" presName="childText" presStyleLbl="lnNode1" presStyleIdx="0" presStyleCnt="5">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0980EEDD-C6DB-4FCB-B806-242EEA9565D3}" type="pres">
      <dgm:prSet presAssocID="{8A6ED151-EE2C-4BAB-AD23-7D5FBD43F8E8}" presName="childText" presStyleLbl="lnNode1" presStyleIdx="1" presStyleCnt="5">
        <dgm:presLayoutVars>
          <dgm:chMax val="0"/>
          <dgm:chPref val="0"/>
          <dgm:bulletEnabled val="1"/>
        </dgm:presLayoutVars>
      </dgm:prSet>
      <dgm:spPr/>
      <dgm:t>
        <a:bodyPr/>
        <a:lstStyle/>
        <a:p>
          <a:endParaRPr lang="en-US"/>
        </a:p>
      </dgm:t>
    </dgm:pt>
    <dgm:pt modelId="{77515702-A319-49D4-A924-59628029FA99}" type="pres">
      <dgm:prSet presAssocID="{2C91F1F6-FEEA-425C-8F84-9FE636823320}" presName="childComposite" presStyleCnt="0">
        <dgm:presLayoutVars>
          <dgm:chMax val="0"/>
          <dgm:chPref val="0"/>
        </dgm:presLayoutVars>
      </dgm:prSet>
      <dgm:spPr/>
    </dgm:pt>
    <dgm:pt modelId="{6969B5EF-D571-4D21-AA32-4FE9E937614E}" type="pres">
      <dgm:prSet presAssocID="{2C91F1F6-FEEA-425C-8F84-9FE636823320}" presName="Image"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9050791-7771-4E51-BC5B-92DD5342A2F9}" type="pres">
      <dgm:prSet presAssocID="{2C91F1F6-FEEA-425C-8F84-9FE636823320}" presName="childText" presStyleLbl="lnNode1" presStyleIdx="2" presStyleCnt="5">
        <dgm:presLayoutVars>
          <dgm:chMax val="0"/>
          <dgm:chPref val="0"/>
          <dgm:bulletEnabled val="1"/>
        </dgm:presLayoutVars>
      </dgm:prSet>
      <dgm:spPr/>
      <dgm:t>
        <a:bodyPr/>
        <a:lstStyle/>
        <a:p>
          <a:endParaRPr lang="en-US"/>
        </a:p>
      </dgm:t>
    </dgm:pt>
    <dgm:pt modelId="{290EA782-F196-47ED-858D-8D4F9B9A0570}" type="pres">
      <dgm:prSet presAssocID="{BED986CE-77F6-48A5-BE15-DE2CDB3227AF}" presName="childComposite" presStyleCnt="0">
        <dgm:presLayoutVars>
          <dgm:chMax val="0"/>
          <dgm:chPref val="0"/>
        </dgm:presLayoutVars>
      </dgm:prSet>
      <dgm:spPr/>
    </dgm:pt>
    <dgm:pt modelId="{2034D32B-0A91-4035-A97B-A3B9EE9E1C24}" type="pres">
      <dgm:prSet presAssocID="{BED986CE-77F6-48A5-BE15-DE2CDB3227AF}" presName="Image"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EF97EE49-58F3-40A3-9B6A-B84B1D24E98B}" type="pres">
      <dgm:prSet presAssocID="{BED986CE-77F6-48A5-BE15-DE2CDB3227AF}" presName="childText" presStyleLbl="lnNode1" presStyleIdx="3" presStyleCnt="5">
        <dgm:presLayoutVars>
          <dgm:chMax val="0"/>
          <dgm:chPref val="0"/>
          <dgm:bulletEnabled val="1"/>
        </dgm:presLayoutVars>
      </dgm:prSet>
      <dgm:spPr/>
      <dgm:t>
        <a:bodyPr/>
        <a:lstStyle/>
        <a:p>
          <a:endParaRPr lang="en-US"/>
        </a:p>
      </dgm:t>
    </dgm:pt>
    <dgm:pt modelId="{C90F7A36-A208-4EDF-AE84-FE3B0624EFAA}" type="pres">
      <dgm:prSet presAssocID="{36962AC9-1DBE-4025-A6DA-13EB848C996F}" presName="childComposite" presStyleCnt="0">
        <dgm:presLayoutVars>
          <dgm:chMax val="0"/>
          <dgm:chPref val="0"/>
        </dgm:presLayoutVars>
      </dgm:prSet>
      <dgm:spPr/>
    </dgm:pt>
    <dgm:pt modelId="{978BE475-12EC-426D-B7A8-94285EDE2844}" type="pres">
      <dgm:prSet presAssocID="{36962AC9-1DBE-4025-A6DA-13EB848C996F}" presName="Image" presStyleLbl="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DE612EC-6808-449A-BDB1-7C499AC6F219}" type="pres">
      <dgm:prSet presAssocID="{36962AC9-1DBE-4025-A6DA-13EB848C996F}" presName="childText" presStyleLbl="lnNode1" presStyleIdx="4" presStyleCnt="5">
        <dgm:presLayoutVars>
          <dgm:chMax val="0"/>
          <dgm:chPref val="0"/>
          <dgm:bulletEnabled val="1"/>
        </dgm:presLayoutVars>
      </dgm:prSet>
      <dgm:spPr/>
      <dgm:t>
        <a:bodyPr/>
        <a:lstStyle/>
        <a:p>
          <a:endParaRPr lang="en-US"/>
        </a:p>
      </dgm:t>
    </dgm:pt>
  </dgm:ptLst>
  <dgm:cxnLst>
    <dgm:cxn modelId="{5A1AE351-E378-4A92-BE75-C740CF5A9E44}" srcId="{5BD1F35F-C569-4D46-A5FD-6F837092B593}" destId="{2C91F1F6-FEEA-425C-8F84-9FE636823320}" srcOrd="2" destOrd="0" parTransId="{53A42815-D857-4645-9FA5-8142CE074AD4}" sibTransId="{F653F0BA-A824-401B-9FF5-36E1F49A9722}"/>
    <dgm:cxn modelId="{CC38C52F-3EFF-40A9-A28B-6CBC89A78F8B}" type="presOf" srcId="{2AB1A17F-F6A6-4910-A2EF-2E7A047EAA17}" destId="{55A40DBC-9E94-4233-8F88-861FD39D5C80}" srcOrd="0" destOrd="0" presId="urn:microsoft.com/office/officeart/2008/layout/PictureAccentList"/>
    <dgm:cxn modelId="{619DC54F-09E8-47B2-88F7-B7EA7424D373}" srcId="{5BD1F35F-C569-4D46-A5FD-6F837092B593}" destId="{BED986CE-77F6-48A5-BE15-DE2CDB3227AF}" srcOrd="3" destOrd="0" parTransId="{DA23CA46-9AE5-4B83-AFD6-56E64976C415}" sibTransId="{6EBCB6A1-46F5-4EB1-8C82-34B186E88D1E}"/>
    <dgm:cxn modelId="{E80E326C-5466-40F3-9E03-3116476D53D9}" srcId="{3DDF7292-CA82-4594-8F4F-3C0E00478E3A}" destId="{5BD1F35F-C569-4D46-A5FD-6F837092B593}" srcOrd="0" destOrd="0" parTransId="{1CC63916-8506-4DC3-BEA3-E10A7EBB3DB4}" sibTransId="{4919D1A9-FC43-4992-BFDD-545FDE8D1A51}"/>
    <dgm:cxn modelId="{CE0D6C98-B922-437D-967B-4EE177E810BE}" srcId="{5BD1F35F-C569-4D46-A5FD-6F837092B593}" destId="{8A6ED151-EE2C-4BAB-AD23-7D5FBD43F8E8}" srcOrd="1" destOrd="0" parTransId="{A4B024EC-AE4D-4EDA-9130-8EB0323BDF77}" sibTransId="{A0B90E16-C8EA-4570-A94F-1CB4963381E1}"/>
    <dgm:cxn modelId="{19DEB172-932F-4604-A335-7B8137BF29AE}" type="presOf" srcId="{36962AC9-1DBE-4025-A6DA-13EB848C996F}" destId="{3DE612EC-6808-449A-BDB1-7C499AC6F219}" srcOrd="0" destOrd="0" presId="urn:microsoft.com/office/officeart/2008/layout/PictureAccentList"/>
    <dgm:cxn modelId="{853911CE-28EE-4C5D-BE1D-2A2E16845F63}" type="presOf" srcId="{5BD1F35F-C569-4D46-A5FD-6F837092B593}" destId="{87B6C47C-8D1E-48C4-A5BF-40B0A74CEBF3}" srcOrd="0" destOrd="0" presId="urn:microsoft.com/office/officeart/2008/layout/PictureAccentList"/>
    <dgm:cxn modelId="{449F9FD3-B3D3-4A28-ADE1-3821AD78DB7D}" srcId="{5BD1F35F-C569-4D46-A5FD-6F837092B593}" destId="{36962AC9-1DBE-4025-A6DA-13EB848C996F}" srcOrd="4" destOrd="0" parTransId="{649044C5-C4E8-4E17-B5DB-B4CFACA55A34}" sibTransId="{3C63D095-CBE4-446C-AF34-FE0C3C6BA5C4}"/>
    <dgm:cxn modelId="{5F1B80FB-379A-4116-9166-99379DECB587}" type="presOf" srcId="{BED986CE-77F6-48A5-BE15-DE2CDB3227AF}" destId="{EF97EE49-58F3-40A3-9B6A-B84B1D24E98B}" srcOrd="0" destOrd="0" presId="urn:microsoft.com/office/officeart/2008/layout/PictureAccentList"/>
    <dgm:cxn modelId="{E841A976-4C38-43C8-86D4-A00DC35BFFDC}" type="presOf" srcId="{2C91F1F6-FEEA-425C-8F84-9FE636823320}" destId="{B9050791-7771-4E51-BC5B-92DD5342A2F9}"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631D8B2D-C528-4A6A-9DA7-89CBC8D6BC80}" type="presOf" srcId="{3DDF7292-CA82-4594-8F4F-3C0E00478E3A}" destId="{D3A33EC3-DAD3-44A7-8ED4-BD5DC9BD5BA8}" srcOrd="0" destOrd="0" presId="urn:microsoft.com/office/officeart/2008/layout/PictureAccentList"/>
    <dgm:cxn modelId="{A96A81C2-C9B5-4B01-8627-0D25AA9D4B99}" type="presOf" srcId="{8A6ED151-EE2C-4BAB-AD23-7D5FBD43F8E8}" destId="{0980EEDD-C6DB-4FCB-B806-242EEA9565D3}" srcOrd="0" destOrd="0" presId="urn:microsoft.com/office/officeart/2008/layout/PictureAccentList"/>
    <dgm:cxn modelId="{3D9CE83F-099F-44D6-9719-E6A210619FCF}" type="presParOf" srcId="{D3A33EC3-DAD3-44A7-8ED4-BD5DC9BD5BA8}" destId="{791E603E-4EA7-4EE5-871E-27C7FA88308B}" srcOrd="0" destOrd="0" presId="urn:microsoft.com/office/officeart/2008/layout/PictureAccentList"/>
    <dgm:cxn modelId="{3A7D0FF7-FA0B-47D6-ABD4-7773101C51DA}" type="presParOf" srcId="{791E603E-4EA7-4EE5-871E-27C7FA88308B}" destId="{676CD157-F7DE-4D8E-8234-429FCB3ACED5}" srcOrd="0" destOrd="0" presId="urn:microsoft.com/office/officeart/2008/layout/PictureAccentList"/>
    <dgm:cxn modelId="{28CDE38D-5D7B-4FC4-BAAD-B9ACC10EB31F}" type="presParOf" srcId="{676CD157-F7DE-4D8E-8234-429FCB3ACED5}" destId="{87B6C47C-8D1E-48C4-A5BF-40B0A74CEBF3}" srcOrd="0" destOrd="0" presId="urn:microsoft.com/office/officeart/2008/layout/PictureAccentList"/>
    <dgm:cxn modelId="{2F8347B6-A9BC-4FCC-919C-3368B77A2EE4}" type="presParOf" srcId="{791E603E-4EA7-4EE5-871E-27C7FA88308B}" destId="{988606A8-B7DF-431C-849A-06ECDFB71C92}" srcOrd="1" destOrd="0" presId="urn:microsoft.com/office/officeart/2008/layout/PictureAccentList"/>
    <dgm:cxn modelId="{0DC035FD-50C7-43C1-835E-02F2F6221D45}" type="presParOf" srcId="{988606A8-B7DF-431C-849A-06ECDFB71C92}" destId="{CB95126F-43B2-4C8A-A67A-7B8921FF91D6}" srcOrd="0" destOrd="0" presId="urn:microsoft.com/office/officeart/2008/layout/PictureAccentList"/>
    <dgm:cxn modelId="{AD8E6CFC-3777-4768-894E-9D518902E1C5}" type="presParOf" srcId="{CB95126F-43B2-4C8A-A67A-7B8921FF91D6}" destId="{798460BB-7CA2-4D8D-9D4D-DEBA6361A643}" srcOrd="0" destOrd="0" presId="urn:microsoft.com/office/officeart/2008/layout/PictureAccentList"/>
    <dgm:cxn modelId="{BC36253A-B86D-4ADA-B679-1B59882D44AF}" type="presParOf" srcId="{CB95126F-43B2-4C8A-A67A-7B8921FF91D6}" destId="{55A40DBC-9E94-4233-8F88-861FD39D5C80}" srcOrd="1" destOrd="0" presId="urn:microsoft.com/office/officeart/2008/layout/PictureAccentList"/>
    <dgm:cxn modelId="{5461BD52-EE39-4C09-A3EA-79B9B26F9EE9}" type="presParOf" srcId="{988606A8-B7DF-431C-849A-06ECDFB71C92}" destId="{2A36A9A0-2E48-43A0-A876-86AF93A357E6}" srcOrd="1" destOrd="0" presId="urn:microsoft.com/office/officeart/2008/layout/PictureAccentList"/>
    <dgm:cxn modelId="{CDE50078-6210-46BD-9499-18886DE12B2A}" type="presParOf" srcId="{2A36A9A0-2E48-43A0-A876-86AF93A357E6}" destId="{661256E4-0896-4DBA-83D0-1A313A0BEC8F}" srcOrd="0" destOrd="0" presId="urn:microsoft.com/office/officeart/2008/layout/PictureAccentList"/>
    <dgm:cxn modelId="{CE9CC625-09A3-4A21-ADCB-9D3B3E8F7CC8}" type="presParOf" srcId="{2A36A9A0-2E48-43A0-A876-86AF93A357E6}" destId="{0980EEDD-C6DB-4FCB-B806-242EEA9565D3}" srcOrd="1" destOrd="0" presId="urn:microsoft.com/office/officeart/2008/layout/PictureAccentList"/>
    <dgm:cxn modelId="{8857C8F8-8A86-4315-A4C3-36C8B49C879B}" type="presParOf" srcId="{988606A8-B7DF-431C-849A-06ECDFB71C92}" destId="{77515702-A319-49D4-A924-59628029FA99}" srcOrd="2" destOrd="0" presId="urn:microsoft.com/office/officeart/2008/layout/PictureAccentList"/>
    <dgm:cxn modelId="{22CF6D89-2623-485B-9994-FF2E8D60F296}" type="presParOf" srcId="{77515702-A319-49D4-A924-59628029FA99}" destId="{6969B5EF-D571-4D21-AA32-4FE9E937614E}" srcOrd="0" destOrd="0" presId="urn:microsoft.com/office/officeart/2008/layout/PictureAccentList"/>
    <dgm:cxn modelId="{41817F94-6829-44B1-8766-B5B7EB726BFC}" type="presParOf" srcId="{77515702-A319-49D4-A924-59628029FA99}" destId="{B9050791-7771-4E51-BC5B-92DD5342A2F9}" srcOrd="1" destOrd="0" presId="urn:microsoft.com/office/officeart/2008/layout/PictureAccentList"/>
    <dgm:cxn modelId="{6E53815F-4F8C-453B-86F4-DBD184A55488}" type="presParOf" srcId="{988606A8-B7DF-431C-849A-06ECDFB71C92}" destId="{290EA782-F196-47ED-858D-8D4F9B9A0570}" srcOrd="3" destOrd="0" presId="urn:microsoft.com/office/officeart/2008/layout/PictureAccentList"/>
    <dgm:cxn modelId="{E2BE3A84-0126-4ADE-BE50-0556ED32A98E}" type="presParOf" srcId="{290EA782-F196-47ED-858D-8D4F9B9A0570}" destId="{2034D32B-0A91-4035-A97B-A3B9EE9E1C24}" srcOrd="0" destOrd="0" presId="urn:microsoft.com/office/officeart/2008/layout/PictureAccentList"/>
    <dgm:cxn modelId="{3B4CA23C-42FB-44F1-8711-0D2E4E2F83AF}" type="presParOf" srcId="{290EA782-F196-47ED-858D-8D4F9B9A0570}" destId="{EF97EE49-58F3-40A3-9B6A-B84B1D24E98B}" srcOrd="1" destOrd="0" presId="urn:microsoft.com/office/officeart/2008/layout/PictureAccentList"/>
    <dgm:cxn modelId="{C6A2A336-41FA-4315-ABBB-98455C978AE8}" type="presParOf" srcId="{988606A8-B7DF-431C-849A-06ECDFB71C92}" destId="{C90F7A36-A208-4EDF-AE84-FE3B0624EFAA}" srcOrd="4" destOrd="0" presId="urn:microsoft.com/office/officeart/2008/layout/PictureAccentList"/>
    <dgm:cxn modelId="{61A8E584-99FC-4442-A960-28C1B75B2267}" type="presParOf" srcId="{C90F7A36-A208-4EDF-AE84-FE3B0624EFAA}" destId="{978BE475-12EC-426D-B7A8-94285EDE2844}" srcOrd="0" destOrd="0" presId="urn:microsoft.com/office/officeart/2008/layout/PictureAccentList"/>
    <dgm:cxn modelId="{F4961EA1-9577-4D32-937F-5012E29A547C}" type="presParOf" srcId="{C90F7A36-A208-4EDF-AE84-FE3B0624EFAA}" destId="{3DE612EC-6808-449A-BDB1-7C499AC6F219}" srcOrd="1" destOrd="0" presId="urn:microsoft.com/office/officeart/2008/layout/Picture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dgm:spPr/>
      <dgm:t>
        <a:bodyPr/>
        <a:lstStyle/>
        <a:p>
          <a:r>
            <a:rPr lang="en-US" dirty="0" smtClean="0"/>
            <a:t>Short-Acting</a:t>
          </a:r>
          <a:endParaRPr lang="en-US"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dgm:spPr/>
      <dgm:t>
        <a:bodyPr/>
        <a:lstStyle/>
        <a:p>
          <a:r>
            <a:rPr lang="en-US" dirty="0" smtClean="0"/>
            <a:t>Ventolin</a:t>
          </a:r>
          <a:endParaRPr lang="en-US"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dgm:spPr/>
      <dgm:t>
        <a:bodyPr/>
        <a:lstStyle/>
        <a:p>
          <a:r>
            <a:rPr lang="en-US" dirty="0" smtClean="0"/>
            <a:t>Proventil</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55A40DBC-9E94-4233-8F88-861FD39D5C80}" type="pres">
      <dgm:prSet presAssocID="{2AB1A17F-F6A6-4910-A2EF-2E7A047EAA17}" presName="childText" presStyleLbl="lnNode1" presStyleIdx="0" presStyleCnt="2">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0980EEDD-C6DB-4FCB-B806-242EEA9565D3}" type="pres">
      <dgm:prSet presAssocID="{8A6ED151-EE2C-4BAB-AD23-7D5FBD43F8E8}" presName="childText" presStyleLbl="lnNode1" presStyleIdx="1" presStyleCnt="2">
        <dgm:presLayoutVars>
          <dgm:chMax val="0"/>
          <dgm:chPref val="0"/>
          <dgm:bulletEnabled val="1"/>
        </dgm:presLayoutVars>
      </dgm:prSet>
      <dgm:spPr/>
      <dgm:t>
        <a:bodyPr/>
        <a:lstStyle/>
        <a:p>
          <a:endParaRPr lang="en-US"/>
        </a:p>
      </dgm:t>
    </dgm:pt>
  </dgm:ptLst>
  <dgm:cxnLst>
    <dgm:cxn modelId="{318863CF-6B2A-4710-A1B2-21169AD1A120}" type="presOf" srcId="{2AB1A17F-F6A6-4910-A2EF-2E7A047EAA17}" destId="{55A40DBC-9E94-4233-8F88-861FD39D5C80}" srcOrd="0" destOrd="0" presId="urn:microsoft.com/office/officeart/2008/layout/PictureAccentList"/>
    <dgm:cxn modelId="{E7483828-A217-4E2B-8C1F-BCD6470DFF6F}" type="presOf" srcId="{8A6ED151-EE2C-4BAB-AD23-7D5FBD43F8E8}" destId="{0980EEDD-C6DB-4FCB-B806-242EEA9565D3}" srcOrd="0" destOrd="0" presId="urn:microsoft.com/office/officeart/2008/layout/PictureAccentList"/>
    <dgm:cxn modelId="{E80E326C-5466-40F3-9E03-3116476D53D9}" srcId="{3DDF7292-CA82-4594-8F4F-3C0E00478E3A}" destId="{5BD1F35F-C569-4D46-A5FD-6F837092B593}" srcOrd="0" destOrd="0" parTransId="{1CC63916-8506-4DC3-BEA3-E10A7EBB3DB4}" sibTransId="{4919D1A9-FC43-4992-BFDD-545FDE8D1A51}"/>
    <dgm:cxn modelId="{BFA2F0B6-CE97-4519-BA22-30509DD966E8}" type="presOf" srcId="{3DDF7292-CA82-4594-8F4F-3C0E00478E3A}" destId="{D3A33EC3-DAD3-44A7-8ED4-BD5DC9BD5BA8}"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19227786-975B-4187-A8CD-8CB99D027172}" type="presOf" srcId="{5BD1F35F-C569-4D46-A5FD-6F837092B593}" destId="{87B6C47C-8D1E-48C4-A5BF-40B0A74CEBF3}" srcOrd="0" destOrd="0" presId="urn:microsoft.com/office/officeart/2008/layout/PictureAccentList"/>
    <dgm:cxn modelId="{CE0D6C98-B922-437D-967B-4EE177E810BE}" srcId="{5BD1F35F-C569-4D46-A5FD-6F837092B593}" destId="{8A6ED151-EE2C-4BAB-AD23-7D5FBD43F8E8}" srcOrd="1" destOrd="0" parTransId="{A4B024EC-AE4D-4EDA-9130-8EB0323BDF77}" sibTransId="{A0B90E16-C8EA-4570-A94F-1CB4963381E1}"/>
    <dgm:cxn modelId="{70427D6C-F313-432A-B60E-B265C87E0D8D}" type="presParOf" srcId="{D3A33EC3-DAD3-44A7-8ED4-BD5DC9BD5BA8}" destId="{791E603E-4EA7-4EE5-871E-27C7FA88308B}" srcOrd="0" destOrd="0" presId="urn:microsoft.com/office/officeart/2008/layout/PictureAccentList"/>
    <dgm:cxn modelId="{B53BD200-3B0F-4BB3-B018-52CA40E7AE23}" type="presParOf" srcId="{791E603E-4EA7-4EE5-871E-27C7FA88308B}" destId="{676CD157-F7DE-4D8E-8234-429FCB3ACED5}" srcOrd="0" destOrd="0" presId="urn:microsoft.com/office/officeart/2008/layout/PictureAccentList"/>
    <dgm:cxn modelId="{E81E4059-BDE1-4438-A2EE-D9A560785FB0}" type="presParOf" srcId="{676CD157-F7DE-4D8E-8234-429FCB3ACED5}" destId="{87B6C47C-8D1E-48C4-A5BF-40B0A74CEBF3}" srcOrd="0" destOrd="0" presId="urn:microsoft.com/office/officeart/2008/layout/PictureAccentList"/>
    <dgm:cxn modelId="{6624F7C8-03D7-4794-95C1-1F5F9697B6B6}" type="presParOf" srcId="{791E603E-4EA7-4EE5-871E-27C7FA88308B}" destId="{988606A8-B7DF-431C-849A-06ECDFB71C92}" srcOrd="1" destOrd="0" presId="urn:microsoft.com/office/officeart/2008/layout/PictureAccentList"/>
    <dgm:cxn modelId="{971A2682-954F-4EED-B90D-F4C8C07D0838}" type="presParOf" srcId="{988606A8-B7DF-431C-849A-06ECDFB71C92}" destId="{CB95126F-43B2-4C8A-A67A-7B8921FF91D6}" srcOrd="0" destOrd="0" presId="urn:microsoft.com/office/officeart/2008/layout/PictureAccentList"/>
    <dgm:cxn modelId="{425B02E2-1EF2-48F8-AE24-5E9C05BD2619}" type="presParOf" srcId="{CB95126F-43B2-4C8A-A67A-7B8921FF91D6}" destId="{798460BB-7CA2-4D8D-9D4D-DEBA6361A643}" srcOrd="0" destOrd="0" presId="urn:microsoft.com/office/officeart/2008/layout/PictureAccentList"/>
    <dgm:cxn modelId="{048BC348-281E-4031-AB91-48F907120DD3}" type="presParOf" srcId="{CB95126F-43B2-4C8A-A67A-7B8921FF91D6}" destId="{55A40DBC-9E94-4233-8F88-861FD39D5C80}" srcOrd="1" destOrd="0" presId="urn:microsoft.com/office/officeart/2008/layout/PictureAccentList"/>
    <dgm:cxn modelId="{77418963-7D5F-40F7-A31F-C57C09134EE6}" type="presParOf" srcId="{988606A8-B7DF-431C-849A-06ECDFB71C92}" destId="{2A36A9A0-2E48-43A0-A876-86AF93A357E6}" srcOrd="1" destOrd="0" presId="urn:microsoft.com/office/officeart/2008/layout/PictureAccentList"/>
    <dgm:cxn modelId="{DF703D72-D3C0-44ED-8C03-D4CD25B768F9}" type="presParOf" srcId="{2A36A9A0-2E48-43A0-A876-86AF93A357E6}" destId="{661256E4-0896-4DBA-83D0-1A313A0BEC8F}" srcOrd="0" destOrd="0" presId="urn:microsoft.com/office/officeart/2008/layout/PictureAccentList"/>
    <dgm:cxn modelId="{49574E6E-F3B3-4D3B-A1D2-2BF4C13FA44B}" type="presParOf" srcId="{2A36A9A0-2E48-43A0-A876-86AF93A357E6}" destId="{0980EEDD-C6DB-4FCB-B806-242EEA9565D3}" srcOrd="1" destOrd="0" presId="urn:microsoft.com/office/officeart/2008/layout/PictureAccent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dgm:spPr/>
      <dgm:t>
        <a:bodyPr/>
        <a:lstStyle/>
        <a:p>
          <a:r>
            <a:rPr lang="en-US" dirty="0" smtClean="0"/>
            <a:t>Short-Acting </a:t>
          </a:r>
          <a:endParaRPr lang="en-US"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err="1" smtClean="0"/>
            <a:t>Accuneb</a:t>
          </a:r>
          <a:r>
            <a:rPr lang="en-US" sz="1400" dirty="0" smtClean="0"/>
            <a:t> 2.5 / 0.5 mL</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8A6ED151-EE2C-4BAB-AD23-7D5FBD43F8E8}">
      <dgm:prSet phldrT="[Text]" custT="1"/>
      <dgm:spPr/>
      <dgm:t>
        <a:bodyPr/>
        <a:lstStyle/>
        <a:p>
          <a:r>
            <a:rPr lang="en-US" sz="1400" dirty="0" err="1" smtClean="0"/>
            <a:t>Accuneb</a:t>
          </a:r>
          <a:r>
            <a:rPr lang="en-US" sz="1400" dirty="0" smtClean="0"/>
            <a:t> 1.25 / 3 mL</a:t>
          </a:r>
        </a:p>
      </dgm:t>
    </dgm:pt>
    <dgm:pt modelId="{A4B024EC-AE4D-4EDA-9130-8EB0323BDF77}" type="parTrans" cxnId="{CE0D6C98-B922-437D-967B-4EE177E810BE}">
      <dgm:prSet/>
      <dgm:spPr/>
      <dgm:t>
        <a:bodyPr/>
        <a:lstStyle/>
        <a:p>
          <a:endParaRPr lang="en-US"/>
        </a:p>
      </dgm:t>
    </dgm:pt>
    <dgm:pt modelId="{A0B90E16-C8EA-4570-A94F-1CB4963381E1}" type="sibTrans" cxnId="{CE0D6C98-B922-437D-967B-4EE177E810BE}">
      <dgm:prSet/>
      <dgm:spPr/>
      <dgm:t>
        <a:bodyPr/>
        <a:lstStyle/>
        <a:p>
          <a:endParaRPr lang="en-US"/>
        </a:p>
      </dgm:t>
    </dgm:pt>
    <dgm:pt modelId="{2C91F1F6-FEEA-425C-8F84-9FE636823320}">
      <dgm:prSet phldrT="[Text]" custT="1"/>
      <dgm:spPr/>
      <dgm:t>
        <a:bodyPr/>
        <a:lstStyle/>
        <a:p>
          <a:r>
            <a:rPr lang="en-US" sz="1400" dirty="0" err="1" smtClean="0"/>
            <a:t>Accuneb</a:t>
          </a:r>
          <a:r>
            <a:rPr lang="en-US" sz="1400" dirty="0" smtClean="0"/>
            <a:t> 0.63 / 3 mL</a:t>
          </a:r>
          <a:endParaRPr lang="en-US" sz="1400" dirty="0"/>
        </a:p>
      </dgm:t>
    </dgm:pt>
    <dgm:pt modelId="{53A42815-D857-4645-9FA5-8142CE074AD4}" type="parTrans" cxnId="{5A1AE351-E378-4A92-BE75-C740CF5A9E44}">
      <dgm:prSet/>
      <dgm:spPr/>
      <dgm:t>
        <a:bodyPr/>
        <a:lstStyle/>
        <a:p>
          <a:endParaRPr lang="en-US"/>
        </a:p>
      </dgm:t>
    </dgm:pt>
    <dgm:pt modelId="{F653F0BA-A824-401B-9FF5-36E1F49A9722}" type="sibTrans" cxnId="{5A1AE351-E378-4A92-BE75-C740CF5A9E44}">
      <dgm:prSet/>
      <dgm:spPr/>
      <dgm:t>
        <a:bodyPr/>
        <a:lstStyle/>
        <a:p>
          <a:endParaRPr lang="en-US"/>
        </a:p>
      </dgm:t>
    </dgm:pt>
    <dgm:pt modelId="{BA2F973A-AEB7-4A18-9A73-4A62C86C88E4}">
      <dgm:prSet phldrT="[Text]" custT="1"/>
      <dgm:spPr/>
      <dgm:t>
        <a:bodyPr/>
        <a:lstStyle/>
        <a:p>
          <a:r>
            <a:rPr lang="en-US" sz="1400" dirty="0" smtClean="0"/>
            <a:t>S2 INHALANT</a:t>
          </a:r>
          <a:endParaRPr lang="en-US" sz="1400" dirty="0"/>
        </a:p>
      </dgm:t>
    </dgm:pt>
    <dgm:pt modelId="{AC86F617-1C23-4C02-833F-339A50FC6C98}" type="parTrans" cxnId="{A16168F8-3E7B-4649-9DEB-5E5BFC6DD6E7}">
      <dgm:prSet/>
      <dgm:spPr/>
      <dgm:t>
        <a:bodyPr/>
        <a:lstStyle/>
        <a:p>
          <a:endParaRPr lang="en-US"/>
        </a:p>
      </dgm:t>
    </dgm:pt>
    <dgm:pt modelId="{4C541879-4F40-4EFC-ACB6-52E87AF5453E}" type="sibTrans" cxnId="{A16168F8-3E7B-4649-9DEB-5E5BFC6DD6E7}">
      <dgm:prSet/>
      <dgm:spPr/>
      <dgm:t>
        <a:bodyPr/>
        <a:lstStyle/>
        <a:p>
          <a:endParaRPr lang="en-US"/>
        </a:p>
      </dgm:t>
    </dgm:pt>
    <dgm:pt modelId="{4F78E5D6-D4E1-45C3-B71F-FCF48129CCDB}">
      <dgm:prSet phldrT="[Text]"/>
      <dgm:spPr/>
      <dgm:t>
        <a:bodyPr/>
        <a:lstStyle/>
        <a:p>
          <a:r>
            <a:rPr lang="en-US" dirty="0" smtClean="0"/>
            <a:t>Albuterol 5 mg / mL solution</a:t>
          </a:r>
          <a:endParaRPr lang="en-US" dirty="0"/>
        </a:p>
      </dgm:t>
    </dgm:pt>
    <dgm:pt modelId="{D8327530-94A7-4925-BC49-DC4E15293B8C}" type="parTrans" cxnId="{E7CB8163-1C8D-496E-AD09-F2DAC97E2965}">
      <dgm:prSet/>
      <dgm:spPr/>
      <dgm:t>
        <a:bodyPr/>
        <a:lstStyle/>
        <a:p>
          <a:endParaRPr lang="en-US"/>
        </a:p>
      </dgm:t>
    </dgm:pt>
    <dgm:pt modelId="{DF7890FB-76C5-4A29-A70F-88A5A1FEF0E8}" type="sibTrans" cxnId="{E7CB8163-1C8D-496E-AD09-F2DAC97E2965}">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55A40DBC-9E94-4233-8F88-861FD39D5C80}" type="pres">
      <dgm:prSet presAssocID="{2AB1A17F-F6A6-4910-A2EF-2E7A047EAA17}" presName="childText" presStyleLbl="lnNode1" presStyleIdx="0" presStyleCnt="5">
        <dgm:presLayoutVars>
          <dgm:chMax val="0"/>
          <dgm:chPref val="0"/>
          <dgm:bulletEnabled val="1"/>
        </dgm:presLayoutVars>
      </dgm:prSet>
      <dgm:spPr/>
      <dgm:t>
        <a:bodyPr/>
        <a:lstStyle/>
        <a:p>
          <a:endParaRPr lang="en-US"/>
        </a:p>
      </dgm:t>
    </dgm:pt>
    <dgm:pt modelId="{2A36A9A0-2E48-43A0-A876-86AF93A357E6}" type="pres">
      <dgm:prSet presAssocID="{8A6ED151-EE2C-4BAB-AD23-7D5FBD43F8E8}" presName="childComposite" presStyleCnt="0">
        <dgm:presLayoutVars>
          <dgm:chMax val="0"/>
          <dgm:chPref val="0"/>
        </dgm:presLayoutVars>
      </dgm:prSet>
      <dgm:spPr/>
    </dgm:pt>
    <dgm:pt modelId="{661256E4-0896-4DBA-83D0-1A313A0BEC8F}" type="pres">
      <dgm:prSet presAssocID="{8A6ED151-EE2C-4BAB-AD23-7D5FBD43F8E8}" presName="Image"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dgm:spPr>
      <dgm:t>
        <a:bodyPr/>
        <a:lstStyle/>
        <a:p>
          <a:endParaRPr lang="en-US"/>
        </a:p>
      </dgm:t>
    </dgm:pt>
    <dgm:pt modelId="{0980EEDD-C6DB-4FCB-B806-242EEA9565D3}" type="pres">
      <dgm:prSet presAssocID="{8A6ED151-EE2C-4BAB-AD23-7D5FBD43F8E8}" presName="childText" presStyleLbl="lnNode1" presStyleIdx="1" presStyleCnt="5">
        <dgm:presLayoutVars>
          <dgm:chMax val="0"/>
          <dgm:chPref val="0"/>
          <dgm:bulletEnabled val="1"/>
        </dgm:presLayoutVars>
      </dgm:prSet>
      <dgm:spPr/>
      <dgm:t>
        <a:bodyPr/>
        <a:lstStyle/>
        <a:p>
          <a:endParaRPr lang="en-US"/>
        </a:p>
      </dgm:t>
    </dgm:pt>
    <dgm:pt modelId="{77515702-A319-49D4-A924-59628029FA99}" type="pres">
      <dgm:prSet presAssocID="{2C91F1F6-FEEA-425C-8F84-9FE636823320}" presName="childComposite" presStyleCnt="0">
        <dgm:presLayoutVars>
          <dgm:chMax val="0"/>
          <dgm:chPref val="0"/>
        </dgm:presLayoutVars>
      </dgm:prSet>
      <dgm:spPr/>
    </dgm:pt>
    <dgm:pt modelId="{6969B5EF-D571-4D21-AA32-4FE9E937614E}" type="pres">
      <dgm:prSet presAssocID="{2C91F1F6-FEEA-425C-8F84-9FE636823320}" presName="Image" presStyleLbl="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B9050791-7771-4E51-BC5B-92DD5342A2F9}" type="pres">
      <dgm:prSet presAssocID="{2C91F1F6-FEEA-425C-8F84-9FE636823320}" presName="childText" presStyleLbl="lnNode1" presStyleIdx="2" presStyleCnt="5">
        <dgm:presLayoutVars>
          <dgm:chMax val="0"/>
          <dgm:chPref val="0"/>
          <dgm:bulletEnabled val="1"/>
        </dgm:presLayoutVars>
      </dgm:prSet>
      <dgm:spPr/>
      <dgm:t>
        <a:bodyPr/>
        <a:lstStyle/>
        <a:p>
          <a:endParaRPr lang="en-US"/>
        </a:p>
      </dgm:t>
    </dgm:pt>
    <dgm:pt modelId="{0713E232-D936-4AD0-8858-B466D0D86A73}" type="pres">
      <dgm:prSet presAssocID="{BA2F973A-AEB7-4A18-9A73-4A62C86C88E4}" presName="childComposite" presStyleCnt="0">
        <dgm:presLayoutVars>
          <dgm:chMax val="0"/>
          <dgm:chPref val="0"/>
        </dgm:presLayoutVars>
      </dgm:prSet>
      <dgm:spPr/>
    </dgm:pt>
    <dgm:pt modelId="{39F7ED12-F597-4A5B-89B5-CAFE0E94AD55}" type="pres">
      <dgm:prSet presAssocID="{BA2F973A-AEB7-4A18-9A73-4A62C86C88E4}" presName="Image"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67B08906-325B-4EE3-9CF3-1EF195DD4FBA}" type="pres">
      <dgm:prSet presAssocID="{BA2F973A-AEB7-4A18-9A73-4A62C86C88E4}" presName="childText" presStyleLbl="lnNode1" presStyleIdx="3" presStyleCnt="5">
        <dgm:presLayoutVars>
          <dgm:chMax val="0"/>
          <dgm:chPref val="0"/>
          <dgm:bulletEnabled val="1"/>
        </dgm:presLayoutVars>
      </dgm:prSet>
      <dgm:spPr/>
      <dgm:t>
        <a:bodyPr/>
        <a:lstStyle/>
        <a:p>
          <a:endParaRPr lang="en-US"/>
        </a:p>
      </dgm:t>
    </dgm:pt>
    <dgm:pt modelId="{A4AEC5FD-EA62-417B-B52E-5694581C340A}" type="pres">
      <dgm:prSet presAssocID="{4F78E5D6-D4E1-45C3-B71F-FCF48129CCDB}" presName="childComposite" presStyleCnt="0">
        <dgm:presLayoutVars>
          <dgm:chMax val="0"/>
          <dgm:chPref val="0"/>
        </dgm:presLayoutVars>
      </dgm:prSet>
      <dgm:spPr/>
    </dgm:pt>
    <dgm:pt modelId="{09D0D211-D896-45A9-A8C7-4A4F767F79B2}" type="pres">
      <dgm:prSet presAssocID="{4F78E5D6-D4E1-45C3-B71F-FCF48129CCDB}" presName="Image" presStyleLbl="nod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C68B3FE0-E88D-4DBB-8006-B662CAC3D9DF}" type="pres">
      <dgm:prSet presAssocID="{4F78E5D6-D4E1-45C3-B71F-FCF48129CCDB}" presName="childText" presStyleLbl="lnNode1" presStyleIdx="4" presStyleCnt="5">
        <dgm:presLayoutVars>
          <dgm:chMax val="0"/>
          <dgm:chPref val="0"/>
          <dgm:bulletEnabled val="1"/>
        </dgm:presLayoutVars>
      </dgm:prSet>
      <dgm:spPr/>
      <dgm:t>
        <a:bodyPr/>
        <a:lstStyle/>
        <a:p>
          <a:endParaRPr lang="en-US"/>
        </a:p>
      </dgm:t>
    </dgm:pt>
  </dgm:ptLst>
  <dgm:cxnLst>
    <dgm:cxn modelId="{646BDA35-099F-44AE-97D0-198C2D3C26F1}" type="presOf" srcId="{2AB1A17F-F6A6-4910-A2EF-2E7A047EAA17}" destId="{55A40DBC-9E94-4233-8F88-861FD39D5C80}" srcOrd="0" destOrd="0" presId="urn:microsoft.com/office/officeart/2008/layout/PictureAccentList"/>
    <dgm:cxn modelId="{8687C3DD-7DC3-488E-BA85-E4E7352400D7}" type="presOf" srcId="{4F78E5D6-D4E1-45C3-B71F-FCF48129CCDB}" destId="{C68B3FE0-E88D-4DBB-8006-B662CAC3D9DF}" srcOrd="0" destOrd="0" presId="urn:microsoft.com/office/officeart/2008/layout/PictureAccentList"/>
    <dgm:cxn modelId="{4B09DDF5-820B-4EF8-924F-AB06E69C53F8}" type="presOf" srcId="{3DDF7292-CA82-4594-8F4F-3C0E00478E3A}" destId="{D3A33EC3-DAD3-44A7-8ED4-BD5DC9BD5BA8}" srcOrd="0" destOrd="0" presId="urn:microsoft.com/office/officeart/2008/layout/PictureAccentList"/>
    <dgm:cxn modelId="{6B5961BC-7636-4C9E-B77B-C2E3D22F4D7B}" type="presOf" srcId="{BA2F973A-AEB7-4A18-9A73-4A62C86C88E4}" destId="{67B08906-325B-4EE3-9CF3-1EF195DD4FBA}" srcOrd="0" destOrd="0" presId="urn:microsoft.com/office/officeart/2008/layout/PictureAccentList"/>
    <dgm:cxn modelId="{19845505-B7CD-45DB-85E6-D7EBD5E9BF33}" type="presOf" srcId="{8A6ED151-EE2C-4BAB-AD23-7D5FBD43F8E8}" destId="{0980EEDD-C6DB-4FCB-B806-242EEA9565D3}"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551DB6ED-45FC-41B4-B6E2-D0407D6734ED}" type="presOf" srcId="{2C91F1F6-FEEA-425C-8F84-9FE636823320}" destId="{B9050791-7771-4E51-BC5B-92DD5342A2F9}" srcOrd="0" destOrd="0" presId="urn:microsoft.com/office/officeart/2008/layout/PictureAccentList"/>
    <dgm:cxn modelId="{B8992FC7-EE44-4BA4-8F22-3A0B10221ABA}" type="presOf" srcId="{5BD1F35F-C569-4D46-A5FD-6F837092B593}" destId="{87B6C47C-8D1E-48C4-A5BF-40B0A74CEBF3}" srcOrd="0" destOrd="0" presId="urn:microsoft.com/office/officeart/2008/layout/PictureAccentList"/>
    <dgm:cxn modelId="{A16168F8-3E7B-4649-9DEB-5E5BFC6DD6E7}" srcId="{5BD1F35F-C569-4D46-A5FD-6F837092B593}" destId="{BA2F973A-AEB7-4A18-9A73-4A62C86C88E4}" srcOrd="3" destOrd="0" parTransId="{AC86F617-1C23-4C02-833F-339A50FC6C98}" sibTransId="{4C541879-4F40-4EFC-ACB6-52E87AF5453E}"/>
    <dgm:cxn modelId="{5A1AE351-E378-4A92-BE75-C740CF5A9E44}" srcId="{5BD1F35F-C569-4D46-A5FD-6F837092B593}" destId="{2C91F1F6-FEEA-425C-8F84-9FE636823320}" srcOrd="2" destOrd="0" parTransId="{53A42815-D857-4645-9FA5-8142CE074AD4}" sibTransId="{F653F0BA-A824-401B-9FF5-36E1F49A9722}"/>
    <dgm:cxn modelId="{E80E326C-5466-40F3-9E03-3116476D53D9}" srcId="{3DDF7292-CA82-4594-8F4F-3C0E00478E3A}" destId="{5BD1F35F-C569-4D46-A5FD-6F837092B593}" srcOrd="0" destOrd="0" parTransId="{1CC63916-8506-4DC3-BEA3-E10A7EBB3DB4}" sibTransId="{4919D1A9-FC43-4992-BFDD-545FDE8D1A51}"/>
    <dgm:cxn modelId="{E7CB8163-1C8D-496E-AD09-F2DAC97E2965}" srcId="{5BD1F35F-C569-4D46-A5FD-6F837092B593}" destId="{4F78E5D6-D4E1-45C3-B71F-FCF48129CCDB}" srcOrd="4" destOrd="0" parTransId="{D8327530-94A7-4925-BC49-DC4E15293B8C}" sibTransId="{DF7890FB-76C5-4A29-A70F-88A5A1FEF0E8}"/>
    <dgm:cxn modelId="{CE0D6C98-B922-437D-967B-4EE177E810BE}" srcId="{5BD1F35F-C569-4D46-A5FD-6F837092B593}" destId="{8A6ED151-EE2C-4BAB-AD23-7D5FBD43F8E8}" srcOrd="1" destOrd="0" parTransId="{A4B024EC-AE4D-4EDA-9130-8EB0323BDF77}" sibTransId="{A0B90E16-C8EA-4570-A94F-1CB4963381E1}"/>
    <dgm:cxn modelId="{67FE9552-1538-4FB8-BA81-0DADDB528D9D}" type="presParOf" srcId="{D3A33EC3-DAD3-44A7-8ED4-BD5DC9BD5BA8}" destId="{791E603E-4EA7-4EE5-871E-27C7FA88308B}" srcOrd="0" destOrd="0" presId="urn:microsoft.com/office/officeart/2008/layout/PictureAccentList"/>
    <dgm:cxn modelId="{F079CBE6-214E-4235-8252-0137B45C8E03}" type="presParOf" srcId="{791E603E-4EA7-4EE5-871E-27C7FA88308B}" destId="{676CD157-F7DE-4D8E-8234-429FCB3ACED5}" srcOrd="0" destOrd="0" presId="urn:microsoft.com/office/officeart/2008/layout/PictureAccentList"/>
    <dgm:cxn modelId="{B8EFE532-E61A-440E-990E-539B3CC3ED8F}" type="presParOf" srcId="{676CD157-F7DE-4D8E-8234-429FCB3ACED5}" destId="{87B6C47C-8D1E-48C4-A5BF-40B0A74CEBF3}" srcOrd="0" destOrd="0" presId="urn:microsoft.com/office/officeart/2008/layout/PictureAccentList"/>
    <dgm:cxn modelId="{A2BD60B2-CC6D-46E8-A457-94B4179ECB37}" type="presParOf" srcId="{791E603E-4EA7-4EE5-871E-27C7FA88308B}" destId="{988606A8-B7DF-431C-849A-06ECDFB71C92}" srcOrd="1" destOrd="0" presId="urn:microsoft.com/office/officeart/2008/layout/PictureAccentList"/>
    <dgm:cxn modelId="{7A0B248C-2AAD-4A40-8067-9369A4E74A04}" type="presParOf" srcId="{988606A8-B7DF-431C-849A-06ECDFB71C92}" destId="{CB95126F-43B2-4C8A-A67A-7B8921FF91D6}" srcOrd="0" destOrd="0" presId="urn:microsoft.com/office/officeart/2008/layout/PictureAccentList"/>
    <dgm:cxn modelId="{8C53A313-832B-457A-9093-D6F918F79BFA}" type="presParOf" srcId="{CB95126F-43B2-4C8A-A67A-7B8921FF91D6}" destId="{798460BB-7CA2-4D8D-9D4D-DEBA6361A643}" srcOrd="0" destOrd="0" presId="urn:microsoft.com/office/officeart/2008/layout/PictureAccentList"/>
    <dgm:cxn modelId="{B9094701-EB58-45C0-9B18-4C1302CD9419}" type="presParOf" srcId="{CB95126F-43B2-4C8A-A67A-7B8921FF91D6}" destId="{55A40DBC-9E94-4233-8F88-861FD39D5C80}" srcOrd="1" destOrd="0" presId="urn:microsoft.com/office/officeart/2008/layout/PictureAccentList"/>
    <dgm:cxn modelId="{36D53084-5252-455C-8FAD-962D588A2B43}" type="presParOf" srcId="{988606A8-B7DF-431C-849A-06ECDFB71C92}" destId="{2A36A9A0-2E48-43A0-A876-86AF93A357E6}" srcOrd="1" destOrd="0" presId="urn:microsoft.com/office/officeart/2008/layout/PictureAccentList"/>
    <dgm:cxn modelId="{24B6C0AA-B2E8-49F8-BC70-891919DC6AC3}" type="presParOf" srcId="{2A36A9A0-2E48-43A0-A876-86AF93A357E6}" destId="{661256E4-0896-4DBA-83D0-1A313A0BEC8F}" srcOrd="0" destOrd="0" presId="urn:microsoft.com/office/officeart/2008/layout/PictureAccentList"/>
    <dgm:cxn modelId="{9577831F-2B8B-4B47-A348-2DEFCACE631D}" type="presParOf" srcId="{2A36A9A0-2E48-43A0-A876-86AF93A357E6}" destId="{0980EEDD-C6DB-4FCB-B806-242EEA9565D3}" srcOrd="1" destOrd="0" presId="urn:microsoft.com/office/officeart/2008/layout/PictureAccentList"/>
    <dgm:cxn modelId="{DC8BAB2E-3D13-41A8-86FB-B4C2EAD2878E}" type="presParOf" srcId="{988606A8-B7DF-431C-849A-06ECDFB71C92}" destId="{77515702-A319-49D4-A924-59628029FA99}" srcOrd="2" destOrd="0" presId="urn:microsoft.com/office/officeart/2008/layout/PictureAccentList"/>
    <dgm:cxn modelId="{C1115323-D76D-4923-9D5B-0571ADE20993}" type="presParOf" srcId="{77515702-A319-49D4-A924-59628029FA99}" destId="{6969B5EF-D571-4D21-AA32-4FE9E937614E}" srcOrd="0" destOrd="0" presId="urn:microsoft.com/office/officeart/2008/layout/PictureAccentList"/>
    <dgm:cxn modelId="{8576FFC5-3980-4110-9B7A-82C5829D050F}" type="presParOf" srcId="{77515702-A319-49D4-A924-59628029FA99}" destId="{B9050791-7771-4E51-BC5B-92DD5342A2F9}" srcOrd="1" destOrd="0" presId="urn:microsoft.com/office/officeart/2008/layout/PictureAccentList"/>
    <dgm:cxn modelId="{D39179D1-CFC0-49FC-8D98-4874D4FC3DD5}" type="presParOf" srcId="{988606A8-B7DF-431C-849A-06ECDFB71C92}" destId="{0713E232-D936-4AD0-8858-B466D0D86A73}" srcOrd="3" destOrd="0" presId="urn:microsoft.com/office/officeart/2008/layout/PictureAccentList"/>
    <dgm:cxn modelId="{8410EC86-98AE-4465-BFB5-B458C8994BDD}" type="presParOf" srcId="{0713E232-D936-4AD0-8858-B466D0D86A73}" destId="{39F7ED12-F597-4A5B-89B5-CAFE0E94AD55}" srcOrd="0" destOrd="0" presId="urn:microsoft.com/office/officeart/2008/layout/PictureAccentList"/>
    <dgm:cxn modelId="{E6363ADF-78E0-44E6-BA45-AFD667B77B43}" type="presParOf" srcId="{0713E232-D936-4AD0-8858-B466D0D86A73}" destId="{67B08906-325B-4EE3-9CF3-1EF195DD4FBA}" srcOrd="1" destOrd="0" presId="urn:microsoft.com/office/officeart/2008/layout/PictureAccentList"/>
    <dgm:cxn modelId="{91C12A2D-97BC-4E6A-9469-741D7A6D9090}" type="presParOf" srcId="{988606A8-B7DF-431C-849A-06ECDFB71C92}" destId="{A4AEC5FD-EA62-417B-B52E-5694581C340A}" srcOrd="4" destOrd="0" presId="urn:microsoft.com/office/officeart/2008/layout/PictureAccentList"/>
    <dgm:cxn modelId="{4BB6244E-53D8-441E-B20E-FE0E5F8E73C0}" type="presParOf" srcId="{A4AEC5FD-EA62-417B-B52E-5694581C340A}" destId="{09D0D211-D896-45A9-A8C7-4A4F767F79B2}" srcOrd="0" destOrd="0" presId="urn:microsoft.com/office/officeart/2008/layout/PictureAccentList"/>
    <dgm:cxn modelId="{6D8F0065-7D13-4A8C-A886-26FC791EB0FE}" type="presParOf" srcId="{A4AEC5FD-EA62-417B-B52E-5694581C340A}" destId="{C68B3FE0-E88D-4DBB-8006-B662CAC3D9DF}" srcOrd="1" destOrd="0" presId="urn:microsoft.com/office/officeart/2008/layout/PictureAccent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custT="1"/>
      <dgm:spPr/>
      <dgm:t>
        <a:bodyPr/>
        <a:lstStyle/>
        <a:p>
          <a:r>
            <a:rPr lang="en-US" sz="1400" dirty="0" smtClean="0"/>
            <a:t>Antimuscarinic / Short-Acting Combination</a:t>
          </a:r>
          <a:endParaRPr lang="en-US" sz="1400"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ATROVENT HFA</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063B6430-F7A6-43AC-8D84-9256CF5CDE7B}">
      <dgm:prSet phldrT="[Text]" custT="1"/>
      <dgm:spPr/>
      <dgm:t>
        <a:bodyPr/>
        <a:lstStyle/>
        <a:p>
          <a:r>
            <a:rPr lang="en-US" sz="1400" dirty="0" smtClean="0"/>
            <a:t>COMBIVENT RESPIMAT</a:t>
          </a:r>
          <a:endParaRPr lang="en-US" sz="1400" dirty="0"/>
        </a:p>
      </dgm:t>
    </dgm:pt>
    <dgm:pt modelId="{0B5B3C29-2DD4-4098-89FE-7D3D23C6ADB2}" type="parTrans" cxnId="{3ECBBB3D-874F-42CF-B130-D27944EF9486}">
      <dgm:prSet/>
      <dgm:spPr/>
      <dgm:t>
        <a:bodyPr/>
        <a:lstStyle/>
        <a:p>
          <a:endParaRPr lang="en-US"/>
        </a:p>
      </dgm:t>
    </dgm:pt>
    <dgm:pt modelId="{28B7517E-C3E5-419F-82F2-FA78348115FD}" type="sibTrans" cxnId="{3ECBBB3D-874F-42CF-B130-D27944EF9486}">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55A40DBC-9E94-4233-8F88-861FD39D5C80}" type="pres">
      <dgm:prSet presAssocID="{2AB1A17F-F6A6-4910-A2EF-2E7A047EAA17}" presName="childText" presStyleLbl="lnNode1" presStyleIdx="0" presStyleCnt="2">
        <dgm:presLayoutVars>
          <dgm:chMax val="0"/>
          <dgm:chPref val="0"/>
          <dgm:bulletEnabled val="1"/>
        </dgm:presLayoutVars>
      </dgm:prSet>
      <dgm:spPr/>
      <dgm:t>
        <a:bodyPr/>
        <a:lstStyle/>
        <a:p>
          <a:endParaRPr lang="en-US"/>
        </a:p>
      </dgm:t>
    </dgm:pt>
    <dgm:pt modelId="{EB39DCCA-44B2-4D81-8095-346BFE838EE4}" type="pres">
      <dgm:prSet presAssocID="{063B6430-F7A6-43AC-8D84-9256CF5CDE7B}" presName="childComposite" presStyleCnt="0">
        <dgm:presLayoutVars>
          <dgm:chMax val="0"/>
          <dgm:chPref val="0"/>
        </dgm:presLayoutVars>
      </dgm:prSet>
      <dgm:spPr/>
    </dgm:pt>
    <dgm:pt modelId="{AE800B10-5F9B-44FD-A837-17CF7966908C}" type="pres">
      <dgm:prSet presAssocID="{063B6430-F7A6-43AC-8D84-9256CF5CDE7B}" presName="Image"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dgm:spPr>
    </dgm:pt>
    <dgm:pt modelId="{CAB610FA-FEA4-4716-B115-5B1A3ED2929D}" type="pres">
      <dgm:prSet presAssocID="{063B6430-F7A6-43AC-8D84-9256CF5CDE7B}" presName="childText" presStyleLbl="lnNode1" presStyleIdx="1" presStyleCnt="2">
        <dgm:presLayoutVars>
          <dgm:chMax val="0"/>
          <dgm:chPref val="0"/>
          <dgm:bulletEnabled val="1"/>
        </dgm:presLayoutVars>
      </dgm:prSet>
      <dgm:spPr/>
      <dgm:t>
        <a:bodyPr/>
        <a:lstStyle/>
        <a:p>
          <a:endParaRPr lang="en-US"/>
        </a:p>
      </dgm:t>
    </dgm:pt>
  </dgm:ptLst>
  <dgm:cxnLst>
    <dgm:cxn modelId="{3ECBBB3D-874F-42CF-B130-D27944EF9486}" srcId="{5BD1F35F-C569-4D46-A5FD-6F837092B593}" destId="{063B6430-F7A6-43AC-8D84-9256CF5CDE7B}" srcOrd="1" destOrd="0" parTransId="{0B5B3C29-2DD4-4098-89FE-7D3D23C6ADB2}" sibTransId="{28B7517E-C3E5-419F-82F2-FA78348115FD}"/>
    <dgm:cxn modelId="{BBD0DC23-5D22-4914-8DEE-BC40E6A71E91}" type="presOf" srcId="{5BD1F35F-C569-4D46-A5FD-6F837092B593}" destId="{87B6C47C-8D1E-48C4-A5BF-40B0A74CEBF3}" srcOrd="0" destOrd="0" presId="urn:microsoft.com/office/officeart/2008/layout/PictureAccentList"/>
    <dgm:cxn modelId="{862401A4-110B-4C90-86D2-5B419CE109AD}" type="presOf" srcId="{2AB1A17F-F6A6-4910-A2EF-2E7A047EAA17}" destId="{55A40DBC-9E94-4233-8F88-861FD39D5C80}" srcOrd="0" destOrd="0" presId="urn:microsoft.com/office/officeart/2008/layout/PictureAccentList"/>
    <dgm:cxn modelId="{13819D2E-2615-470A-8EDD-5F60B9819C6E}" type="presOf" srcId="{063B6430-F7A6-43AC-8D84-9256CF5CDE7B}" destId="{CAB610FA-FEA4-4716-B115-5B1A3ED2929D}" srcOrd="0" destOrd="0" presId="urn:microsoft.com/office/officeart/2008/layout/PictureAccentList"/>
    <dgm:cxn modelId="{E80E326C-5466-40F3-9E03-3116476D53D9}" srcId="{3DDF7292-CA82-4594-8F4F-3C0E00478E3A}" destId="{5BD1F35F-C569-4D46-A5FD-6F837092B593}" srcOrd="0" destOrd="0" parTransId="{1CC63916-8506-4DC3-BEA3-E10A7EBB3DB4}" sibTransId="{4919D1A9-FC43-4992-BFDD-545FDE8D1A51}"/>
    <dgm:cxn modelId="{5A3522B3-85FC-488E-92BC-9856F91564DE}" type="presOf" srcId="{3DDF7292-CA82-4594-8F4F-3C0E00478E3A}" destId="{D3A33EC3-DAD3-44A7-8ED4-BD5DC9BD5BA8}" srcOrd="0" destOrd="0" presId="urn:microsoft.com/office/officeart/2008/layout/PictureAccentList"/>
    <dgm:cxn modelId="{C5F2C9BB-B7D3-4998-AF3B-55B02F7E103F}" srcId="{5BD1F35F-C569-4D46-A5FD-6F837092B593}" destId="{2AB1A17F-F6A6-4910-A2EF-2E7A047EAA17}" srcOrd="0" destOrd="0" parTransId="{CB5BF65D-E664-4E47-ADD8-A01E590D3E5E}" sibTransId="{FCF4D01E-EA28-4A0E-95DA-7957CEBE2DF6}"/>
    <dgm:cxn modelId="{16628AD4-FF50-4FF7-86AB-636CCAA84514}" type="presParOf" srcId="{D3A33EC3-DAD3-44A7-8ED4-BD5DC9BD5BA8}" destId="{791E603E-4EA7-4EE5-871E-27C7FA88308B}" srcOrd="0" destOrd="0" presId="urn:microsoft.com/office/officeart/2008/layout/PictureAccentList"/>
    <dgm:cxn modelId="{4D758544-758D-4C5A-A631-9BD685AAAB53}" type="presParOf" srcId="{791E603E-4EA7-4EE5-871E-27C7FA88308B}" destId="{676CD157-F7DE-4D8E-8234-429FCB3ACED5}" srcOrd="0" destOrd="0" presId="urn:microsoft.com/office/officeart/2008/layout/PictureAccentList"/>
    <dgm:cxn modelId="{BEF1D288-9FC9-44BE-9113-8FD1AD7815A8}" type="presParOf" srcId="{676CD157-F7DE-4D8E-8234-429FCB3ACED5}" destId="{87B6C47C-8D1E-48C4-A5BF-40B0A74CEBF3}" srcOrd="0" destOrd="0" presId="urn:microsoft.com/office/officeart/2008/layout/PictureAccentList"/>
    <dgm:cxn modelId="{79AA684C-421E-4B17-989A-427A8E237C84}" type="presParOf" srcId="{791E603E-4EA7-4EE5-871E-27C7FA88308B}" destId="{988606A8-B7DF-431C-849A-06ECDFB71C92}" srcOrd="1" destOrd="0" presId="urn:microsoft.com/office/officeart/2008/layout/PictureAccentList"/>
    <dgm:cxn modelId="{84DE33DF-0039-4424-B0F2-B6F51F3EB233}" type="presParOf" srcId="{988606A8-B7DF-431C-849A-06ECDFB71C92}" destId="{CB95126F-43B2-4C8A-A67A-7B8921FF91D6}" srcOrd="0" destOrd="0" presId="urn:microsoft.com/office/officeart/2008/layout/PictureAccentList"/>
    <dgm:cxn modelId="{AEE3CEF7-BCB2-4979-9830-F9D0090DAF8A}" type="presParOf" srcId="{CB95126F-43B2-4C8A-A67A-7B8921FF91D6}" destId="{798460BB-7CA2-4D8D-9D4D-DEBA6361A643}" srcOrd="0" destOrd="0" presId="urn:microsoft.com/office/officeart/2008/layout/PictureAccentList"/>
    <dgm:cxn modelId="{236B7C53-075F-4692-AED3-7C400B78C48F}" type="presParOf" srcId="{CB95126F-43B2-4C8A-A67A-7B8921FF91D6}" destId="{55A40DBC-9E94-4233-8F88-861FD39D5C80}" srcOrd="1" destOrd="0" presId="urn:microsoft.com/office/officeart/2008/layout/PictureAccentList"/>
    <dgm:cxn modelId="{8B617904-9549-46A6-B5F3-F2CF31B40D17}" type="presParOf" srcId="{988606A8-B7DF-431C-849A-06ECDFB71C92}" destId="{EB39DCCA-44B2-4D81-8095-346BFE838EE4}" srcOrd="1" destOrd="0" presId="urn:microsoft.com/office/officeart/2008/layout/PictureAccentList"/>
    <dgm:cxn modelId="{1A926B11-285E-443E-83AD-CD6A1C3D1699}" type="presParOf" srcId="{EB39DCCA-44B2-4D81-8095-346BFE838EE4}" destId="{AE800B10-5F9B-44FD-A837-17CF7966908C}" srcOrd="0" destOrd="0" presId="urn:microsoft.com/office/officeart/2008/layout/PictureAccentList"/>
    <dgm:cxn modelId="{69570B25-D087-45F5-ACB8-B7285F5B7BCF}" type="presParOf" srcId="{EB39DCCA-44B2-4D81-8095-346BFE838EE4}" destId="{CAB610FA-FEA4-4716-B115-5B1A3ED2929D}" srcOrd="1" destOrd="0" presId="urn:microsoft.com/office/officeart/2008/layout/PictureAccent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DF7292-CA82-4594-8F4F-3C0E00478E3A}"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US"/>
        </a:p>
      </dgm:t>
    </dgm:pt>
    <dgm:pt modelId="{5BD1F35F-C569-4D46-A5FD-6F837092B593}">
      <dgm:prSet phldrT="[Text]"/>
      <dgm:spPr/>
      <dgm:t>
        <a:bodyPr/>
        <a:lstStyle/>
        <a:p>
          <a:r>
            <a:rPr lang="en-US" dirty="0" smtClean="0"/>
            <a:t>Mast-Cell Stabilizer</a:t>
          </a:r>
          <a:endParaRPr lang="en-US" dirty="0"/>
        </a:p>
      </dgm:t>
    </dgm:pt>
    <dgm:pt modelId="{1CC63916-8506-4DC3-BEA3-E10A7EBB3DB4}" type="parTrans" cxnId="{E80E326C-5466-40F3-9E03-3116476D53D9}">
      <dgm:prSet/>
      <dgm:spPr/>
      <dgm:t>
        <a:bodyPr/>
        <a:lstStyle/>
        <a:p>
          <a:endParaRPr lang="en-US"/>
        </a:p>
      </dgm:t>
    </dgm:pt>
    <dgm:pt modelId="{4919D1A9-FC43-4992-BFDD-545FDE8D1A51}" type="sibTrans" cxnId="{E80E326C-5466-40F3-9E03-3116476D53D9}">
      <dgm:prSet/>
      <dgm:spPr/>
      <dgm:t>
        <a:bodyPr/>
        <a:lstStyle/>
        <a:p>
          <a:endParaRPr lang="en-US"/>
        </a:p>
      </dgm:t>
    </dgm:pt>
    <dgm:pt modelId="{2AB1A17F-F6A6-4910-A2EF-2E7A047EAA17}">
      <dgm:prSet phldrT="[Text]" custT="1"/>
      <dgm:spPr/>
      <dgm:t>
        <a:bodyPr/>
        <a:lstStyle/>
        <a:p>
          <a:r>
            <a:rPr lang="en-US" sz="1400" dirty="0" smtClean="0"/>
            <a:t>CROMOLYN SODIUM</a:t>
          </a:r>
          <a:endParaRPr lang="en-US" sz="1400" dirty="0"/>
        </a:p>
      </dgm:t>
    </dgm:pt>
    <dgm:pt modelId="{CB5BF65D-E664-4E47-ADD8-A01E590D3E5E}" type="parTrans" cxnId="{C5F2C9BB-B7D3-4998-AF3B-55B02F7E103F}">
      <dgm:prSet/>
      <dgm:spPr/>
      <dgm:t>
        <a:bodyPr/>
        <a:lstStyle/>
        <a:p>
          <a:endParaRPr lang="en-US"/>
        </a:p>
      </dgm:t>
    </dgm:pt>
    <dgm:pt modelId="{FCF4D01E-EA28-4A0E-95DA-7957CEBE2DF6}" type="sibTrans" cxnId="{C5F2C9BB-B7D3-4998-AF3B-55B02F7E103F}">
      <dgm:prSet/>
      <dgm:spPr/>
      <dgm:t>
        <a:bodyPr/>
        <a:lstStyle/>
        <a:p>
          <a:endParaRPr lang="en-US"/>
        </a:p>
      </dgm:t>
    </dgm:pt>
    <dgm:pt modelId="{D3A33EC3-DAD3-44A7-8ED4-BD5DC9BD5BA8}" type="pres">
      <dgm:prSet presAssocID="{3DDF7292-CA82-4594-8F4F-3C0E00478E3A}" presName="layout" presStyleCnt="0">
        <dgm:presLayoutVars>
          <dgm:chMax/>
          <dgm:chPref/>
          <dgm:dir/>
          <dgm:animOne val="branch"/>
          <dgm:animLvl val="lvl"/>
          <dgm:resizeHandles/>
        </dgm:presLayoutVars>
      </dgm:prSet>
      <dgm:spPr/>
      <dgm:t>
        <a:bodyPr/>
        <a:lstStyle/>
        <a:p>
          <a:endParaRPr lang="en-US"/>
        </a:p>
      </dgm:t>
    </dgm:pt>
    <dgm:pt modelId="{791E603E-4EA7-4EE5-871E-27C7FA88308B}" type="pres">
      <dgm:prSet presAssocID="{5BD1F35F-C569-4D46-A5FD-6F837092B593}" presName="root" presStyleCnt="0">
        <dgm:presLayoutVars>
          <dgm:chMax/>
          <dgm:chPref val="4"/>
        </dgm:presLayoutVars>
      </dgm:prSet>
      <dgm:spPr/>
    </dgm:pt>
    <dgm:pt modelId="{676CD157-F7DE-4D8E-8234-429FCB3ACED5}" type="pres">
      <dgm:prSet presAssocID="{5BD1F35F-C569-4D46-A5FD-6F837092B593}" presName="rootComposite" presStyleCnt="0">
        <dgm:presLayoutVars/>
      </dgm:prSet>
      <dgm:spPr/>
    </dgm:pt>
    <dgm:pt modelId="{87B6C47C-8D1E-48C4-A5BF-40B0A74CEBF3}" type="pres">
      <dgm:prSet presAssocID="{5BD1F35F-C569-4D46-A5FD-6F837092B593}" presName="rootText" presStyleLbl="node0" presStyleIdx="0" presStyleCnt="1">
        <dgm:presLayoutVars>
          <dgm:chMax/>
          <dgm:chPref val="4"/>
        </dgm:presLayoutVars>
      </dgm:prSet>
      <dgm:spPr/>
      <dgm:t>
        <a:bodyPr/>
        <a:lstStyle/>
        <a:p>
          <a:endParaRPr lang="en-US"/>
        </a:p>
      </dgm:t>
    </dgm:pt>
    <dgm:pt modelId="{988606A8-B7DF-431C-849A-06ECDFB71C92}" type="pres">
      <dgm:prSet presAssocID="{5BD1F35F-C569-4D46-A5FD-6F837092B593}" presName="childShape" presStyleCnt="0">
        <dgm:presLayoutVars>
          <dgm:chMax val="0"/>
          <dgm:chPref val="0"/>
        </dgm:presLayoutVars>
      </dgm:prSet>
      <dgm:spPr/>
    </dgm:pt>
    <dgm:pt modelId="{CB95126F-43B2-4C8A-A67A-7B8921FF91D6}" type="pres">
      <dgm:prSet presAssocID="{2AB1A17F-F6A6-4910-A2EF-2E7A047EAA17}" presName="childComposite" presStyleCnt="0">
        <dgm:presLayoutVars>
          <dgm:chMax val="0"/>
          <dgm:chPref val="0"/>
        </dgm:presLayoutVars>
      </dgm:prSet>
      <dgm:spPr/>
    </dgm:pt>
    <dgm:pt modelId="{798460BB-7CA2-4D8D-9D4D-DEBA6361A643}" type="pres">
      <dgm:prSet presAssocID="{2AB1A17F-F6A6-4910-A2EF-2E7A047EAA17}" presName="Image" presStyleLbl="nod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55A40DBC-9E94-4233-8F88-861FD39D5C80}" type="pres">
      <dgm:prSet presAssocID="{2AB1A17F-F6A6-4910-A2EF-2E7A047EAA17}" presName="childText" presStyleLbl="lnNode1" presStyleIdx="0" presStyleCnt="1">
        <dgm:presLayoutVars>
          <dgm:chMax val="0"/>
          <dgm:chPref val="0"/>
          <dgm:bulletEnabled val="1"/>
        </dgm:presLayoutVars>
      </dgm:prSet>
      <dgm:spPr/>
      <dgm:t>
        <a:bodyPr/>
        <a:lstStyle/>
        <a:p>
          <a:endParaRPr lang="en-US"/>
        </a:p>
      </dgm:t>
    </dgm:pt>
  </dgm:ptLst>
  <dgm:cxnLst>
    <dgm:cxn modelId="{E80E326C-5466-40F3-9E03-3116476D53D9}" srcId="{3DDF7292-CA82-4594-8F4F-3C0E00478E3A}" destId="{5BD1F35F-C569-4D46-A5FD-6F837092B593}" srcOrd="0" destOrd="0" parTransId="{1CC63916-8506-4DC3-BEA3-E10A7EBB3DB4}" sibTransId="{4919D1A9-FC43-4992-BFDD-545FDE8D1A51}"/>
    <dgm:cxn modelId="{C5F2C9BB-B7D3-4998-AF3B-55B02F7E103F}" srcId="{5BD1F35F-C569-4D46-A5FD-6F837092B593}" destId="{2AB1A17F-F6A6-4910-A2EF-2E7A047EAA17}" srcOrd="0" destOrd="0" parTransId="{CB5BF65D-E664-4E47-ADD8-A01E590D3E5E}" sibTransId="{FCF4D01E-EA28-4A0E-95DA-7957CEBE2DF6}"/>
    <dgm:cxn modelId="{FEF0C13B-DC5D-4A28-A6D5-CCFAB5B76C3A}" type="presOf" srcId="{5BD1F35F-C569-4D46-A5FD-6F837092B593}" destId="{87B6C47C-8D1E-48C4-A5BF-40B0A74CEBF3}" srcOrd="0" destOrd="0" presId="urn:microsoft.com/office/officeart/2008/layout/PictureAccentList"/>
    <dgm:cxn modelId="{441B9DA6-A70F-4F43-9F7F-D47AA793DB51}" type="presOf" srcId="{2AB1A17F-F6A6-4910-A2EF-2E7A047EAA17}" destId="{55A40DBC-9E94-4233-8F88-861FD39D5C80}" srcOrd="0" destOrd="0" presId="urn:microsoft.com/office/officeart/2008/layout/PictureAccentList"/>
    <dgm:cxn modelId="{D2A1EAF9-BC0C-41E4-AEFD-BA1889FE6591}" type="presOf" srcId="{3DDF7292-CA82-4594-8F4F-3C0E00478E3A}" destId="{D3A33EC3-DAD3-44A7-8ED4-BD5DC9BD5BA8}" srcOrd="0" destOrd="0" presId="urn:microsoft.com/office/officeart/2008/layout/PictureAccentList"/>
    <dgm:cxn modelId="{FFDEB40B-EB53-4888-A298-259C8AE3A4EB}" type="presParOf" srcId="{D3A33EC3-DAD3-44A7-8ED4-BD5DC9BD5BA8}" destId="{791E603E-4EA7-4EE5-871E-27C7FA88308B}" srcOrd="0" destOrd="0" presId="urn:microsoft.com/office/officeart/2008/layout/PictureAccentList"/>
    <dgm:cxn modelId="{3DC9C761-16A7-4792-A356-CCF45A341C0A}" type="presParOf" srcId="{791E603E-4EA7-4EE5-871E-27C7FA88308B}" destId="{676CD157-F7DE-4D8E-8234-429FCB3ACED5}" srcOrd="0" destOrd="0" presId="urn:microsoft.com/office/officeart/2008/layout/PictureAccentList"/>
    <dgm:cxn modelId="{76C9513F-89E2-42F8-A2BF-FAE04FB91356}" type="presParOf" srcId="{676CD157-F7DE-4D8E-8234-429FCB3ACED5}" destId="{87B6C47C-8D1E-48C4-A5BF-40B0A74CEBF3}" srcOrd="0" destOrd="0" presId="urn:microsoft.com/office/officeart/2008/layout/PictureAccentList"/>
    <dgm:cxn modelId="{2A9B5DBE-D430-4CFA-B936-575A2FA5C6A6}" type="presParOf" srcId="{791E603E-4EA7-4EE5-871E-27C7FA88308B}" destId="{988606A8-B7DF-431C-849A-06ECDFB71C92}" srcOrd="1" destOrd="0" presId="urn:microsoft.com/office/officeart/2008/layout/PictureAccentList"/>
    <dgm:cxn modelId="{DDE261F0-E77E-46AE-9A20-1740609D813D}" type="presParOf" srcId="{988606A8-B7DF-431C-849A-06ECDFB71C92}" destId="{CB95126F-43B2-4C8A-A67A-7B8921FF91D6}" srcOrd="0" destOrd="0" presId="urn:microsoft.com/office/officeart/2008/layout/PictureAccentList"/>
    <dgm:cxn modelId="{2AFED05A-7263-4237-B399-7912F38BB59A}" type="presParOf" srcId="{CB95126F-43B2-4C8A-A67A-7B8921FF91D6}" destId="{798460BB-7CA2-4D8D-9D4D-DEBA6361A643}" srcOrd="0" destOrd="0" presId="urn:microsoft.com/office/officeart/2008/layout/PictureAccentList"/>
    <dgm:cxn modelId="{AE888827-2440-4CDA-AC0F-EC87931AEAC4}" type="presParOf" srcId="{CB95126F-43B2-4C8A-A67A-7B8921FF91D6}" destId="{55A40DBC-9E94-4233-8F88-861FD39D5C80}" srcOrd="1" destOrd="0" presId="urn:microsoft.com/office/officeart/2008/layout/PictureAccent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B8CE6-5D85-4E5F-9002-8EC67C99C0BE}">
      <dsp:nvSpPr>
        <dsp:cNvPr id="0" name=""/>
        <dsp:cNvSpPr/>
      </dsp:nvSpPr>
      <dsp:spPr>
        <a:xfrm>
          <a:off x="634364" y="0"/>
          <a:ext cx="7189470" cy="4902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B4A8CA-C9D8-4D20-9783-BAC1214D7024}">
      <dsp:nvSpPr>
        <dsp:cNvPr id="0" name=""/>
        <dsp:cNvSpPr/>
      </dsp:nvSpPr>
      <dsp:spPr>
        <a:xfrm>
          <a:off x="286620" y="1470659"/>
          <a:ext cx="2537460" cy="19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An acute exacerbation in which symptoms are rapidly reversed with bronchodilators</a:t>
          </a:r>
          <a:endParaRPr lang="en-US" sz="1900" kern="1200" dirty="0"/>
        </a:p>
      </dsp:txBody>
      <dsp:txXfrm>
        <a:off x="382342" y="1566381"/>
        <a:ext cx="2346016" cy="1769436"/>
      </dsp:txXfrm>
    </dsp:sp>
    <dsp:sp modelId="{B9622B4D-3ED6-4530-A0C7-0DC2477D5C2D}">
      <dsp:nvSpPr>
        <dsp:cNvPr id="0" name=""/>
        <dsp:cNvSpPr/>
      </dsp:nvSpPr>
      <dsp:spPr>
        <a:xfrm>
          <a:off x="2960370" y="1470659"/>
          <a:ext cx="2537460" cy="19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Chronic condition that is characterized by inflammation and treated with anti-inflammatory medications</a:t>
          </a:r>
          <a:endParaRPr lang="en-US" sz="1900" kern="1200" dirty="0"/>
        </a:p>
      </dsp:txBody>
      <dsp:txXfrm>
        <a:off x="3056092" y="1566381"/>
        <a:ext cx="2346016" cy="1769436"/>
      </dsp:txXfrm>
    </dsp:sp>
    <dsp:sp modelId="{431160E0-D6B5-4737-A4AC-63F972CDD1A9}">
      <dsp:nvSpPr>
        <dsp:cNvPr id="0" name=""/>
        <dsp:cNvSpPr/>
      </dsp:nvSpPr>
      <dsp:spPr>
        <a:xfrm>
          <a:off x="5634119" y="1470659"/>
          <a:ext cx="2537460" cy="19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Disease of airway remodeling for which there is no defined treatment</a:t>
          </a:r>
          <a:endParaRPr lang="en-US" sz="1900" kern="1200" dirty="0"/>
        </a:p>
      </dsp:txBody>
      <dsp:txXfrm>
        <a:off x="5729841" y="1566381"/>
        <a:ext cx="2346016" cy="1769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700013" y="35"/>
          <a:ext cx="2105173" cy="43476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Steroid</a:t>
          </a:r>
          <a:endParaRPr lang="en-US" sz="2400" kern="1200" dirty="0"/>
        </a:p>
      </dsp:txBody>
      <dsp:txXfrm>
        <a:off x="712747" y="12769"/>
        <a:ext cx="2079705" cy="409296"/>
      </dsp:txXfrm>
    </dsp:sp>
    <dsp:sp modelId="{798460BB-7CA2-4D8D-9D4D-DEBA6361A643}">
      <dsp:nvSpPr>
        <dsp:cNvPr id="0" name=""/>
        <dsp:cNvSpPr/>
      </dsp:nvSpPr>
      <dsp:spPr>
        <a:xfrm>
          <a:off x="700013" y="513057"/>
          <a:ext cx="434764" cy="434764"/>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1160863" y="513057"/>
          <a:ext cx="1644323" cy="43476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QVAR-40</a:t>
          </a:r>
          <a:endParaRPr lang="en-US" sz="1400" kern="1200" dirty="0"/>
        </a:p>
      </dsp:txBody>
      <dsp:txXfrm>
        <a:off x="1182090" y="534284"/>
        <a:ext cx="1601869" cy="392310"/>
      </dsp:txXfrm>
    </dsp:sp>
    <dsp:sp modelId="{661256E4-0896-4DBA-83D0-1A313A0BEC8F}">
      <dsp:nvSpPr>
        <dsp:cNvPr id="0" name=""/>
        <dsp:cNvSpPr/>
      </dsp:nvSpPr>
      <dsp:spPr>
        <a:xfrm>
          <a:off x="700013" y="999992"/>
          <a:ext cx="434764" cy="434764"/>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1160863" y="999992"/>
          <a:ext cx="1644323" cy="434764"/>
        </a:xfrm>
        <a:prstGeom prst="roundRect">
          <a:avLst>
            <a:gd name="adj" fmla="val 16670"/>
          </a:avLst>
        </a:prstGeom>
        <a:solidFill>
          <a:schemeClr val="accent4">
            <a:hueOff val="-1759144"/>
            <a:satOff val="10560"/>
            <a:lumOff val="-9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QVAR-80</a:t>
          </a:r>
        </a:p>
      </dsp:txBody>
      <dsp:txXfrm>
        <a:off x="1182090" y="1021219"/>
        <a:ext cx="1601869" cy="392310"/>
      </dsp:txXfrm>
    </dsp:sp>
    <dsp:sp modelId="{6969B5EF-D571-4D21-AA32-4FE9E937614E}">
      <dsp:nvSpPr>
        <dsp:cNvPr id="0" name=""/>
        <dsp:cNvSpPr/>
      </dsp:nvSpPr>
      <dsp:spPr>
        <a:xfrm>
          <a:off x="700013" y="1486928"/>
          <a:ext cx="434764" cy="434764"/>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50791-7771-4E51-BC5B-92DD5342A2F9}">
      <dsp:nvSpPr>
        <dsp:cNvPr id="0" name=""/>
        <dsp:cNvSpPr/>
      </dsp:nvSpPr>
      <dsp:spPr>
        <a:xfrm>
          <a:off x="1160863" y="1486928"/>
          <a:ext cx="1644323" cy="434764"/>
        </a:xfrm>
        <a:prstGeom prst="roundRect">
          <a:avLst>
            <a:gd name="adj" fmla="val 16670"/>
          </a:avLst>
        </a:prstGeom>
        <a:solidFill>
          <a:schemeClr val="accent4">
            <a:hueOff val="-3518287"/>
            <a:satOff val="21119"/>
            <a:lumOff val="-1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Flovent</a:t>
          </a:r>
          <a:r>
            <a:rPr lang="en-US" sz="1400" kern="1200" dirty="0" smtClean="0"/>
            <a:t> HFA 220 mcg / puff</a:t>
          </a:r>
          <a:endParaRPr lang="en-US" sz="1400" kern="1200" dirty="0"/>
        </a:p>
      </dsp:txBody>
      <dsp:txXfrm>
        <a:off x="1182090" y="1508155"/>
        <a:ext cx="1601869" cy="392310"/>
      </dsp:txXfrm>
    </dsp:sp>
    <dsp:sp modelId="{6DF957ED-1229-4E11-920C-D243D599E2CF}">
      <dsp:nvSpPr>
        <dsp:cNvPr id="0" name=""/>
        <dsp:cNvSpPr/>
      </dsp:nvSpPr>
      <dsp:spPr>
        <a:xfrm>
          <a:off x="700013" y="1973864"/>
          <a:ext cx="434764" cy="434764"/>
        </a:xfrm>
        <a:prstGeom prst="roundRect">
          <a:avLst>
            <a:gd name="adj" fmla="val 166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FE46D5-B04D-4F22-9F33-D7D6D8A8DB20}">
      <dsp:nvSpPr>
        <dsp:cNvPr id="0" name=""/>
        <dsp:cNvSpPr/>
      </dsp:nvSpPr>
      <dsp:spPr>
        <a:xfrm>
          <a:off x="1160863" y="1973864"/>
          <a:ext cx="1644323" cy="434764"/>
        </a:xfrm>
        <a:prstGeom prst="roundRect">
          <a:avLst>
            <a:gd name="adj" fmla="val 16670"/>
          </a:avLst>
        </a:prstGeom>
        <a:solidFill>
          <a:schemeClr val="accent4">
            <a:hueOff val="-5277431"/>
            <a:satOff val="31679"/>
            <a:lumOff val="-27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Flovent</a:t>
          </a:r>
          <a:r>
            <a:rPr lang="en-US" sz="1400" kern="1200" dirty="0" smtClean="0"/>
            <a:t> HFA 110 mcg / puff</a:t>
          </a:r>
          <a:endParaRPr lang="en-US" sz="1400" kern="1200" dirty="0"/>
        </a:p>
      </dsp:txBody>
      <dsp:txXfrm>
        <a:off x="1182090" y="1995091"/>
        <a:ext cx="1601869" cy="392310"/>
      </dsp:txXfrm>
    </dsp:sp>
    <dsp:sp modelId="{AE4869A5-2093-433F-BFDA-1A39AAB07E16}">
      <dsp:nvSpPr>
        <dsp:cNvPr id="0" name=""/>
        <dsp:cNvSpPr/>
      </dsp:nvSpPr>
      <dsp:spPr>
        <a:xfrm>
          <a:off x="700013" y="2460800"/>
          <a:ext cx="434764" cy="434764"/>
        </a:xfrm>
        <a:prstGeom prst="roundRect">
          <a:avLst>
            <a:gd name="adj" fmla="val 166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EB7B8-9B04-4AF0-B98E-AFE613F32697}">
      <dsp:nvSpPr>
        <dsp:cNvPr id="0" name=""/>
        <dsp:cNvSpPr/>
      </dsp:nvSpPr>
      <dsp:spPr>
        <a:xfrm>
          <a:off x="1160863" y="2460800"/>
          <a:ext cx="1644323" cy="434764"/>
        </a:xfrm>
        <a:prstGeom prst="roundRect">
          <a:avLst>
            <a:gd name="adj" fmla="val 16670"/>
          </a:avLst>
        </a:prstGeom>
        <a:solidFill>
          <a:schemeClr val="accent4">
            <a:hueOff val="-7036575"/>
            <a:satOff val="42238"/>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Flovent</a:t>
          </a:r>
          <a:r>
            <a:rPr lang="en-US" sz="1400" kern="1200" dirty="0" smtClean="0"/>
            <a:t> HFA 44 mcg / puff</a:t>
          </a:r>
          <a:endParaRPr lang="en-US" sz="1400" kern="1200" dirty="0"/>
        </a:p>
      </dsp:txBody>
      <dsp:txXfrm>
        <a:off x="1182090" y="2482027"/>
        <a:ext cx="1601869" cy="392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684795" y="34"/>
          <a:ext cx="2059409" cy="42332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688975">
            <a:lnSpc>
              <a:spcPct val="90000"/>
            </a:lnSpc>
            <a:spcBef>
              <a:spcPct val="0"/>
            </a:spcBef>
            <a:spcAft>
              <a:spcPct val="35000"/>
            </a:spcAft>
          </a:pPr>
          <a:r>
            <a:rPr lang="en-US" sz="1550" kern="1200" dirty="0" smtClean="0"/>
            <a:t>Steroid / Long-Acting  Combinations</a:t>
          </a:r>
          <a:endParaRPr lang="en-US" sz="1550" kern="1200" dirty="0"/>
        </a:p>
      </dsp:txBody>
      <dsp:txXfrm>
        <a:off x="697194" y="12433"/>
        <a:ext cx="2034611" cy="398524"/>
      </dsp:txXfrm>
    </dsp:sp>
    <dsp:sp modelId="{798460BB-7CA2-4D8D-9D4D-DEBA6361A643}">
      <dsp:nvSpPr>
        <dsp:cNvPr id="0" name=""/>
        <dsp:cNvSpPr/>
      </dsp:nvSpPr>
      <dsp:spPr>
        <a:xfrm>
          <a:off x="684795" y="499555"/>
          <a:ext cx="423322" cy="423322"/>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1133517" y="499555"/>
          <a:ext cx="1610686" cy="423322"/>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ADVAIR HFA 230</a:t>
          </a:r>
          <a:endParaRPr lang="en-US" sz="1400" kern="1200" dirty="0"/>
        </a:p>
      </dsp:txBody>
      <dsp:txXfrm>
        <a:off x="1154186" y="520224"/>
        <a:ext cx="1569348" cy="381984"/>
      </dsp:txXfrm>
    </dsp:sp>
    <dsp:sp modelId="{661256E4-0896-4DBA-83D0-1A313A0BEC8F}">
      <dsp:nvSpPr>
        <dsp:cNvPr id="0" name=""/>
        <dsp:cNvSpPr/>
      </dsp:nvSpPr>
      <dsp:spPr>
        <a:xfrm>
          <a:off x="684795" y="973677"/>
          <a:ext cx="423322" cy="423322"/>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1133517" y="973677"/>
          <a:ext cx="1610686" cy="423322"/>
        </a:xfrm>
        <a:prstGeom prst="roundRect">
          <a:avLst>
            <a:gd name="adj" fmla="val 16670"/>
          </a:avLst>
        </a:prstGeom>
        <a:solidFill>
          <a:schemeClr val="accent4">
            <a:hueOff val="-1759144"/>
            <a:satOff val="10560"/>
            <a:lumOff val="-9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ADVAIR HFA 115</a:t>
          </a:r>
        </a:p>
      </dsp:txBody>
      <dsp:txXfrm>
        <a:off x="1154186" y="994346"/>
        <a:ext cx="1569348" cy="381984"/>
      </dsp:txXfrm>
    </dsp:sp>
    <dsp:sp modelId="{6969B5EF-D571-4D21-AA32-4FE9E937614E}">
      <dsp:nvSpPr>
        <dsp:cNvPr id="0" name=""/>
        <dsp:cNvSpPr/>
      </dsp:nvSpPr>
      <dsp:spPr>
        <a:xfrm>
          <a:off x="684795" y="1447799"/>
          <a:ext cx="423322" cy="423322"/>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50791-7771-4E51-BC5B-92DD5342A2F9}">
      <dsp:nvSpPr>
        <dsp:cNvPr id="0" name=""/>
        <dsp:cNvSpPr/>
      </dsp:nvSpPr>
      <dsp:spPr>
        <a:xfrm>
          <a:off x="1133517" y="1447799"/>
          <a:ext cx="1610686" cy="423322"/>
        </a:xfrm>
        <a:prstGeom prst="roundRect">
          <a:avLst>
            <a:gd name="adj" fmla="val 16670"/>
          </a:avLst>
        </a:prstGeom>
        <a:solidFill>
          <a:schemeClr val="accent4">
            <a:hueOff val="-3518287"/>
            <a:satOff val="21119"/>
            <a:lumOff val="-1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ADVAIR HFA 45</a:t>
          </a:r>
          <a:endParaRPr lang="en-US" sz="1400" kern="1200" dirty="0"/>
        </a:p>
      </dsp:txBody>
      <dsp:txXfrm>
        <a:off x="1154186" y="1468468"/>
        <a:ext cx="1569348" cy="381984"/>
      </dsp:txXfrm>
    </dsp:sp>
    <dsp:sp modelId="{2034D32B-0A91-4035-A97B-A3B9EE9E1C24}">
      <dsp:nvSpPr>
        <dsp:cNvPr id="0" name=""/>
        <dsp:cNvSpPr/>
      </dsp:nvSpPr>
      <dsp:spPr>
        <a:xfrm>
          <a:off x="684795" y="1921920"/>
          <a:ext cx="423322" cy="423322"/>
        </a:xfrm>
        <a:prstGeom prst="roundRect">
          <a:avLst>
            <a:gd name="adj" fmla="val 166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97EE49-58F3-40A3-9B6A-B84B1D24E98B}">
      <dsp:nvSpPr>
        <dsp:cNvPr id="0" name=""/>
        <dsp:cNvSpPr/>
      </dsp:nvSpPr>
      <dsp:spPr>
        <a:xfrm>
          <a:off x="1133517" y="1921920"/>
          <a:ext cx="1610686" cy="423322"/>
        </a:xfrm>
        <a:prstGeom prst="roundRect">
          <a:avLst>
            <a:gd name="adj" fmla="val 16670"/>
          </a:avLst>
        </a:prstGeom>
        <a:solidFill>
          <a:schemeClr val="accent4">
            <a:hueOff val="-5277431"/>
            <a:satOff val="31679"/>
            <a:lumOff val="-27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SYMBICORT 160</a:t>
          </a:r>
          <a:endParaRPr lang="en-US" sz="1400" kern="1200" dirty="0"/>
        </a:p>
      </dsp:txBody>
      <dsp:txXfrm>
        <a:off x="1154186" y="1942589"/>
        <a:ext cx="1569348" cy="381984"/>
      </dsp:txXfrm>
    </dsp:sp>
    <dsp:sp modelId="{978BE475-12EC-426D-B7A8-94285EDE2844}">
      <dsp:nvSpPr>
        <dsp:cNvPr id="0" name=""/>
        <dsp:cNvSpPr/>
      </dsp:nvSpPr>
      <dsp:spPr>
        <a:xfrm>
          <a:off x="684795" y="2396042"/>
          <a:ext cx="423322" cy="423322"/>
        </a:xfrm>
        <a:prstGeom prst="roundRect">
          <a:avLst>
            <a:gd name="adj" fmla="val 166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E612EC-6808-449A-BDB1-7C499AC6F219}">
      <dsp:nvSpPr>
        <dsp:cNvPr id="0" name=""/>
        <dsp:cNvSpPr/>
      </dsp:nvSpPr>
      <dsp:spPr>
        <a:xfrm>
          <a:off x="1133517" y="2396042"/>
          <a:ext cx="1610686" cy="423322"/>
        </a:xfrm>
        <a:prstGeom prst="roundRect">
          <a:avLst>
            <a:gd name="adj" fmla="val 16670"/>
          </a:avLst>
        </a:prstGeom>
        <a:solidFill>
          <a:schemeClr val="accent4">
            <a:hueOff val="-7036575"/>
            <a:satOff val="42238"/>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SYMBICORT 80</a:t>
          </a:r>
          <a:endParaRPr lang="en-US" sz="1400" kern="1200" dirty="0"/>
        </a:p>
      </dsp:txBody>
      <dsp:txXfrm>
        <a:off x="1154186" y="2416711"/>
        <a:ext cx="1569348" cy="3819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0" y="147337"/>
          <a:ext cx="1909019" cy="42096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t>Short-Acting</a:t>
          </a:r>
          <a:endParaRPr lang="en-US" sz="2400" kern="1200" dirty="0"/>
        </a:p>
      </dsp:txBody>
      <dsp:txXfrm>
        <a:off x="12330" y="159667"/>
        <a:ext cx="1884359" cy="396303"/>
      </dsp:txXfrm>
    </dsp:sp>
    <dsp:sp modelId="{798460BB-7CA2-4D8D-9D4D-DEBA6361A643}">
      <dsp:nvSpPr>
        <dsp:cNvPr id="0" name=""/>
        <dsp:cNvSpPr/>
      </dsp:nvSpPr>
      <dsp:spPr>
        <a:xfrm>
          <a:off x="0" y="644074"/>
          <a:ext cx="420963" cy="420963"/>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446221" y="644074"/>
          <a:ext cx="1462797" cy="420963"/>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t>Ventolin</a:t>
          </a:r>
          <a:endParaRPr lang="en-US" sz="1300" kern="1200" dirty="0"/>
        </a:p>
      </dsp:txBody>
      <dsp:txXfrm>
        <a:off x="466774" y="664627"/>
        <a:ext cx="1421691" cy="379857"/>
      </dsp:txXfrm>
    </dsp:sp>
    <dsp:sp modelId="{661256E4-0896-4DBA-83D0-1A313A0BEC8F}">
      <dsp:nvSpPr>
        <dsp:cNvPr id="0" name=""/>
        <dsp:cNvSpPr/>
      </dsp:nvSpPr>
      <dsp:spPr>
        <a:xfrm>
          <a:off x="0" y="1115553"/>
          <a:ext cx="420963" cy="420963"/>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446221" y="1115553"/>
          <a:ext cx="1462797" cy="420963"/>
        </a:xfrm>
        <a:prstGeom prst="roundRect">
          <a:avLst>
            <a:gd name="adj" fmla="val 16670"/>
          </a:avLst>
        </a:prstGeom>
        <a:solidFill>
          <a:schemeClr val="accent4">
            <a:hueOff val="-7036575"/>
            <a:satOff val="42238"/>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t>Proventil</a:t>
          </a:r>
        </a:p>
      </dsp:txBody>
      <dsp:txXfrm>
        <a:off x="466774" y="1136106"/>
        <a:ext cx="1421691" cy="3798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593489" y="43"/>
          <a:ext cx="1784821" cy="53773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smtClean="0"/>
            <a:t>Short-Acting </a:t>
          </a:r>
          <a:endParaRPr lang="en-US" sz="2500" kern="1200" dirty="0"/>
        </a:p>
      </dsp:txBody>
      <dsp:txXfrm>
        <a:off x="609239" y="15793"/>
        <a:ext cx="1753321" cy="506234"/>
      </dsp:txXfrm>
    </dsp:sp>
    <dsp:sp modelId="{798460BB-7CA2-4D8D-9D4D-DEBA6361A643}">
      <dsp:nvSpPr>
        <dsp:cNvPr id="0" name=""/>
        <dsp:cNvSpPr/>
      </dsp:nvSpPr>
      <dsp:spPr>
        <a:xfrm>
          <a:off x="593489" y="634570"/>
          <a:ext cx="537734" cy="537734"/>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1163488" y="634570"/>
          <a:ext cx="1214822" cy="53773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Accuneb</a:t>
          </a:r>
          <a:r>
            <a:rPr lang="en-US" sz="1400" kern="1200" dirty="0" smtClean="0"/>
            <a:t> 2.5 / 0.5 mL</a:t>
          </a:r>
          <a:endParaRPr lang="en-US" sz="1400" kern="1200" dirty="0"/>
        </a:p>
      </dsp:txBody>
      <dsp:txXfrm>
        <a:off x="1189743" y="660825"/>
        <a:ext cx="1162312" cy="485224"/>
      </dsp:txXfrm>
    </dsp:sp>
    <dsp:sp modelId="{661256E4-0896-4DBA-83D0-1A313A0BEC8F}">
      <dsp:nvSpPr>
        <dsp:cNvPr id="0" name=""/>
        <dsp:cNvSpPr/>
      </dsp:nvSpPr>
      <dsp:spPr>
        <a:xfrm>
          <a:off x="593489" y="1236833"/>
          <a:ext cx="537734" cy="537734"/>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0EEDD-C6DB-4FCB-B806-242EEA9565D3}">
      <dsp:nvSpPr>
        <dsp:cNvPr id="0" name=""/>
        <dsp:cNvSpPr/>
      </dsp:nvSpPr>
      <dsp:spPr>
        <a:xfrm>
          <a:off x="1163488" y="1236833"/>
          <a:ext cx="1214822" cy="537734"/>
        </a:xfrm>
        <a:prstGeom prst="roundRect">
          <a:avLst>
            <a:gd name="adj" fmla="val 16670"/>
          </a:avLst>
        </a:prstGeom>
        <a:solidFill>
          <a:schemeClr val="accent4">
            <a:hueOff val="-1759144"/>
            <a:satOff val="10560"/>
            <a:lumOff val="-9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Accuneb</a:t>
          </a:r>
          <a:r>
            <a:rPr lang="en-US" sz="1400" kern="1200" dirty="0" smtClean="0"/>
            <a:t> 1.25 / 3 mL</a:t>
          </a:r>
        </a:p>
      </dsp:txBody>
      <dsp:txXfrm>
        <a:off x="1189743" y="1263088"/>
        <a:ext cx="1162312" cy="485224"/>
      </dsp:txXfrm>
    </dsp:sp>
    <dsp:sp modelId="{6969B5EF-D571-4D21-AA32-4FE9E937614E}">
      <dsp:nvSpPr>
        <dsp:cNvPr id="0" name=""/>
        <dsp:cNvSpPr/>
      </dsp:nvSpPr>
      <dsp:spPr>
        <a:xfrm>
          <a:off x="593489" y="1839096"/>
          <a:ext cx="537734" cy="537734"/>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50791-7771-4E51-BC5B-92DD5342A2F9}">
      <dsp:nvSpPr>
        <dsp:cNvPr id="0" name=""/>
        <dsp:cNvSpPr/>
      </dsp:nvSpPr>
      <dsp:spPr>
        <a:xfrm>
          <a:off x="1163488" y="1839096"/>
          <a:ext cx="1214822" cy="537734"/>
        </a:xfrm>
        <a:prstGeom prst="roundRect">
          <a:avLst>
            <a:gd name="adj" fmla="val 16670"/>
          </a:avLst>
        </a:prstGeom>
        <a:solidFill>
          <a:schemeClr val="accent4">
            <a:hueOff val="-3518287"/>
            <a:satOff val="21119"/>
            <a:lumOff val="-1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err="1" smtClean="0"/>
            <a:t>Accuneb</a:t>
          </a:r>
          <a:r>
            <a:rPr lang="en-US" sz="1400" kern="1200" dirty="0" smtClean="0"/>
            <a:t> 0.63 / 3 mL</a:t>
          </a:r>
          <a:endParaRPr lang="en-US" sz="1400" kern="1200" dirty="0"/>
        </a:p>
      </dsp:txBody>
      <dsp:txXfrm>
        <a:off x="1189743" y="1865351"/>
        <a:ext cx="1162312" cy="485224"/>
      </dsp:txXfrm>
    </dsp:sp>
    <dsp:sp modelId="{39F7ED12-F597-4A5B-89B5-CAFE0E94AD55}">
      <dsp:nvSpPr>
        <dsp:cNvPr id="0" name=""/>
        <dsp:cNvSpPr/>
      </dsp:nvSpPr>
      <dsp:spPr>
        <a:xfrm>
          <a:off x="593489" y="2441358"/>
          <a:ext cx="537734" cy="537734"/>
        </a:xfrm>
        <a:prstGeom prst="roundRect">
          <a:avLst>
            <a:gd name="adj" fmla="val 166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08906-325B-4EE3-9CF3-1EF195DD4FBA}">
      <dsp:nvSpPr>
        <dsp:cNvPr id="0" name=""/>
        <dsp:cNvSpPr/>
      </dsp:nvSpPr>
      <dsp:spPr>
        <a:xfrm>
          <a:off x="1163488" y="2441358"/>
          <a:ext cx="1214822" cy="537734"/>
        </a:xfrm>
        <a:prstGeom prst="roundRect">
          <a:avLst>
            <a:gd name="adj" fmla="val 16670"/>
          </a:avLst>
        </a:prstGeom>
        <a:solidFill>
          <a:schemeClr val="accent4">
            <a:hueOff val="-5277431"/>
            <a:satOff val="31679"/>
            <a:lumOff val="-27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S2 INHALANT</a:t>
          </a:r>
          <a:endParaRPr lang="en-US" sz="1400" kern="1200" dirty="0"/>
        </a:p>
      </dsp:txBody>
      <dsp:txXfrm>
        <a:off x="1189743" y="2467613"/>
        <a:ext cx="1162312" cy="485224"/>
      </dsp:txXfrm>
    </dsp:sp>
    <dsp:sp modelId="{09D0D211-D896-45A9-A8C7-4A4F767F79B2}">
      <dsp:nvSpPr>
        <dsp:cNvPr id="0" name=""/>
        <dsp:cNvSpPr/>
      </dsp:nvSpPr>
      <dsp:spPr>
        <a:xfrm>
          <a:off x="593489" y="3043621"/>
          <a:ext cx="537734" cy="537734"/>
        </a:xfrm>
        <a:prstGeom prst="roundRect">
          <a:avLst>
            <a:gd name="adj" fmla="val 166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B3FE0-E88D-4DBB-8006-B662CAC3D9DF}">
      <dsp:nvSpPr>
        <dsp:cNvPr id="0" name=""/>
        <dsp:cNvSpPr/>
      </dsp:nvSpPr>
      <dsp:spPr>
        <a:xfrm>
          <a:off x="1163488" y="3043621"/>
          <a:ext cx="1214822" cy="537734"/>
        </a:xfrm>
        <a:prstGeom prst="roundRect">
          <a:avLst>
            <a:gd name="adj" fmla="val 16670"/>
          </a:avLst>
        </a:prstGeom>
        <a:solidFill>
          <a:schemeClr val="accent4">
            <a:hueOff val="-7036575"/>
            <a:satOff val="42238"/>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smtClean="0"/>
            <a:t>Albuterol 5 mg / mL solution</a:t>
          </a:r>
          <a:endParaRPr lang="en-US" sz="1100" kern="1200" dirty="0"/>
        </a:p>
      </dsp:txBody>
      <dsp:txXfrm>
        <a:off x="1189743" y="3069876"/>
        <a:ext cx="1162312" cy="485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0" y="140017"/>
          <a:ext cx="2341962" cy="40004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smtClean="0"/>
            <a:t>Antimuscarinic / Short-Acting Combination</a:t>
          </a:r>
          <a:endParaRPr lang="en-US" sz="1400" kern="1200" dirty="0"/>
        </a:p>
      </dsp:txBody>
      <dsp:txXfrm>
        <a:off x="11717" y="151734"/>
        <a:ext cx="2318528" cy="376615"/>
      </dsp:txXfrm>
    </dsp:sp>
    <dsp:sp modelId="{798460BB-7CA2-4D8D-9D4D-DEBA6361A643}">
      <dsp:nvSpPr>
        <dsp:cNvPr id="0" name=""/>
        <dsp:cNvSpPr/>
      </dsp:nvSpPr>
      <dsp:spPr>
        <a:xfrm>
          <a:off x="0" y="612076"/>
          <a:ext cx="400049" cy="400049"/>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424052" y="612076"/>
          <a:ext cx="1917909" cy="400049"/>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ATROVENT HFA</a:t>
          </a:r>
          <a:endParaRPr lang="en-US" sz="1400" kern="1200" dirty="0"/>
        </a:p>
      </dsp:txBody>
      <dsp:txXfrm>
        <a:off x="443584" y="631608"/>
        <a:ext cx="1878845" cy="360985"/>
      </dsp:txXfrm>
    </dsp:sp>
    <dsp:sp modelId="{AE800B10-5F9B-44FD-A837-17CF7966908C}">
      <dsp:nvSpPr>
        <dsp:cNvPr id="0" name=""/>
        <dsp:cNvSpPr/>
      </dsp:nvSpPr>
      <dsp:spPr>
        <a:xfrm>
          <a:off x="0" y="1060132"/>
          <a:ext cx="400049" cy="400049"/>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B610FA-FEA4-4716-B115-5B1A3ED2929D}">
      <dsp:nvSpPr>
        <dsp:cNvPr id="0" name=""/>
        <dsp:cNvSpPr/>
      </dsp:nvSpPr>
      <dsp:spPr>
        <a:xfrm>
          <a:off x="424052" y="1060132"/>
          <a:ext cx="1917909" cy="400049"/>
        </a:xfrm>
        <a:prstGeom prst="roundRect">
          <a:avLst>
            <a:gd name="adj" fmla="val 16670"/>
          </a:avLst>
        </a:prstGeom>
        <a:solidFill>
          <a:schemeClr val="accent4">
            <a:hueOff val="-7036575"/>
            <a:satOff val="42238"/>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COMBIVENT RESPIMAT</a:t>
          </a:r>
          <a:endParaRPr lang="en-US" sz="1400" kern="1200" dirty="0"/>
        </a:p>
      </dsp:txBody>
      <dsp:txXfrm>
        <a:off x="443584" y="1079664"/>
        <a:ext cx="1878845" cy="3609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6C47C-8D1E-48C4-A5BF-40B0A74CEBF3}">
      <dsp:nvSpPr>
        <dsp:cNvPr id="0" name=""/>
        <dsp:cNvSpPr/>
      </dsp:nvSpPr>
      <dsp:spPr>
        <a:xfrm>
          <a:off x="0" y="450723"/>
          <a:ext cx="1676400" cy="4952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smtClean="0"/>
            <a:t>Mast-Cell Stabilizer</a:t>
          </a:r>
          <a:endParaRPr lang="en-US" sz="1600" kern="1200" dirty="0"/>
        </a:p>
      </dsp:txBody>
      <dsp:txXfrm>
        <a:off x="14507" y="465230"/>
        <a:ext cx="1647386" cy="466285"/>
      </dsp:txXfrm>
    </dsp:sp>
    <dsp:sp modelId="{798460BB-7CA2-4D8D-9D4D-DEBA6361A643}">
      <dsp:nvSpPr>
        <dsp:cNvPr id="0" name=""/>
        <dsp:cNvSpPr/>
      </dsp:nvSpPr>
      <dsp:spPr>
        <a:xfrm>
          <a:off x="0" y="1035177"/>
          <a:ext cx="495299" cy="495299"/>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40DBC-9E94-4233-8F88-861FD39D5C80}">
      <dsp:nvSpPr>
        <dsp:cNvPr id="0" name=""/>
        <dsp:cNvSpPr/>
      </dsp:nvSpPr>
      <dsp:spPr>
        <a:xfrm>
          <a:off x="525018" y="1035177"/>
          <a:ext cx="1151381" cy="495299"/>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CROMOLYN SODIUM</a:t>
          </a:r>
          <a:endParaRPr lang="en-US" sz="1400" kern="1200" dirty="0"/>
        </a:p>
      </dsp:txBody>
      <dsp:txXfrm>
        <a:off x="549201" y="1059360"/>
        <a:ext cx="1103015" cy="4469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2106C6-74DE-4B3D-8024-353FBD119BF2}" type="datetimeFigureOut">
              <a:rPr lang="en-US" smtClean="0"/>
              <a:t>5/28/2014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ADBEB4-5B59-4B18-9CE1-1548D00ECE02}" type="slidenum">
              <a:rPr lang="en-US" smtClean="0"/>
              <a:t>‹#›</a:t>
            </a:fld>
            <a:endParaRPr lang="en-US"/>
          </a:p>
        </p:txBody>
      </p:sp>
    </p:spTree>
    <p:extLst>
      <p:ext uri="{BB962C8B-B14F-4D97-AF65-F5344CB8AC3E}">
        <p14:creationId xmlns:p14="http://schemas.microsoft.com/office/powerpoint/2010/main" val="3586804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Alertnes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en.wikipedia.org/wiki/Physical_trauma" TargetMode="External"/><Relationship Id="rId5" Type="http://schemas.openxmlformats.org/officeDocument/2006/relationships/hyperlink" Target="http://en.wikipedia.org/wiki/Medical_condition" TargetMode="External"/><Relationship Id="rId4" Type="http://schemas.openxmlformats.org/officeDocument/2006/relationships/hyperlink" Target="http://en.wikipedia.org/wiki/Altered_level_of_consciousn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7</a:t>
            </a:fld>
            <a:endParaRPr lang="en-US"/>
          </a:p>
        </p:txBody>
      </p:sp>
    </p:spTree>
    <p:extLst>
      <p:ext uri="{BB962C8B-B14F-4D97-AF65-F5344CB8AC3E}">
        <p14:creationId xmlns:p14="http://schemas.microsoft.com/office/powerpoint/2010/main" val="373378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Nitrogen 80%/Oxygen 20% in air</a:t>
            </a:r>
          </a:p>
          <a:p>
            <a:r>
              <a:rPr lang="en-US" sz="1200" b="1" i="0" kern="1200" dirty="0" err="1" smtClean="0">
                <a:solidFill>
                  <a:schemeClr val="tx1"/>
                </a:solidFill>
                <a:effectLst/>
                <a:latin typeface="+mn-lt"/>
                <a:ea typeface="+mn-ea"/>
                <a:cs typeface="+mn-cs"/>
              </a:rPr>
              <a:t>Obtundation</a:t>
            </a:r>
            <a:r>
              <a:rPr lang="en-US" sz="1200" b="0" i="0" kern="1200" dirty="0" smtClean="0">
                <a:solidFill>
                  <a:schemeClr val="tx1"/>
                </a:solidFill>
                <a:effectLst/>
                <a:latin typeface="+mn-lt"/>
                <a:ea typeface="+mn-ea"/>
                <a:cs typeface="+mn-cs"/>
              </a:rPr>
              <a:t> refers to less than full </a:t>
            </a:r>
            <a:r>
              <a:rPr lang="en-US" sz="1200" b="0" i="0" u="none" strike="noStrike" kern="1200" dirty="0" smtClean="0">
                <a:solidFill>
                  <a:schemeClr val="tx1"/>
                </a:solidFill>
                <a:effectLst/>
                <a:latin typeface="+mn-lt"/>
                <a:ea typeface="+mn-ea"/>
                <a:cs typeface="+mn-cs"/>
                <a:hlinkClick r:id="rId3" tooltip="Alertness"/>
              </a:rPr>
              <a:t>alertness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Altered level of consciousness"/>
              </a:rPr>
              <a:t>altered level of consciousness</a:t>
            </a:r>
            <a:r>
              <a:rPr lang="en-US" sz="1200" b="0" i="0" kern="1200" dirty="0" smtClean="0">
                <a:solidFill>
                  <a:schemeClr val="tx1"/>
                </a:solidFill>
                <a:effectLst/>
                <a:latin typeface="+mn-lt"/>
                <a:ea typeface="+mn-ea"/>
                <a:cs typeface="+mn-cs"/>
              </a:rPr>
              <a:t>), typically as a result of a </a:t>
            </a:r>
            <a:r>
              <a:rPr lang="en-US" sz="1200" b="0" i="0" u="none" strike="noStrike" kern="1200" dirty="0" smtClean="0">
                <a:solidFill>
                  <a:schemeClr val="tx1"/>
                </a:solidFill>
                <a:effectLst/>
                <a:latin typeface="+mn-lt"/>
                <a:ea typeface="+mn-ea"/>
                <a:cs typeface="+mn-cs"/>
                <a:hlinkClick r:id="rId5" tooltip="Medical condition"/>
              </a:rPr>
              <a:t>medical condition</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hlinkClick r:id="rId6" tooltip="Physical trauma"/>
              </a:rPr>
              <a:t>trauma</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24</a:t>
            </a:fld>
            <a:endParaRPr lang="en-US"/>
          </a:p>
        </p:txBody>
      </p:sp>
    </p:spTree>
    <p:extLst>
      <p:ext uri="{BB962C8B-B14F-4D97-AF65-F5344CB8AC3E}">
        <p14:creationId xmlns:p14="http://schemas.microsoft.com/office/powerpoint/2010/main" val="252475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Albuterol 120mg / 8hr = 15 mg / hr</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30</a:t>
            </a:fld>
            <a:endParaRPr lang="en-US"/>
          </a:p>
        </p:txBody>
      </p:sp>
    </p:spTree>
    <p:extLst>
      <p:ext uri="{BB962C8B-B14F-4D97-AF65-F5344CB8AC3E}">
        <p14:creationId xmlns:p14="http://schemas.microsoft.com/office/powerpoint/2010/main" val="1459442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Famotidine: Stress ulcer prophylaxis:</a:t>
            </a:r>
            <a:r>
              <a:rPr lang="en-US" baseline="0" dirty="0" smtClean="0"/>
              <a:t> 0.25-0.5 mg/kg/dose Q 12 Hr (max 20 mg/dose)</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31</a:t>
            </a:fld>
            <a:endParaRPr lang="en-US"/>
          </a:p>
        </p:txBody>
      </p:sp>
    </p:spTree>
    <p:extLst>
      <p:ext uri="{BB962C8B-B14F-4D97-AF65-F5344CB8AC3E}">
        <p14:creationId xmlns:p14="http://schemas.microsoft.com/office/powerpoint/2010/main" val="3562348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Ondansetron</a:t>
            </a:r>
            <a:r>
              <a:rPr lang="en-US" baseline="0" dirty="0" smtClean="0"/>
              <a:t> 0.166 mg/kg/dose (0.15 mg/kg/dose) for N&amp;V</a:t>
            </a:r>
            <a:endParaRPr lang="en-US" dirty="0" smtClean="0"/>
          </a:p>
          <a:p>
            <a:r>
              <a:rPr lang="en-US" dirty="0" smtClean="0"/>
              <a:t>Rate for 24 kg child =</a:t>
            </a:r>
            <a:r>
              <a:rPr lang="en-US" baseline="0" dirty="0" smtClean="0"/>
              <a:t> 4*10 + 2*10 + 4 = 64 mL / hr</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33</a:t>
            </a:fld>
            <a:endParaRPr lang="en-US"/>
          </a:p>
        </p:txBody>
      </p:sp>
    </p:spTree>
    <p:extLst>
      <p:ext uri="{BB962C8B-B14F-4D97-AF65-F5344CB8AC3E}">
        <p14:creationId xmlns:p14="http://schemas.microsoft.com/office/powerpoint/2010/main" val="313039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Correlation between the degree of epithelial destruction and airway reactivity.</a:t>
            </a:r>
          </a:p>
          <a:p>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9</a:t>
            </a:fld>
            <a:endParaRPr lang="en-US"/>
          </a:p>
        </p:txBody>
      </p:sp>
    </p:spTree>
    <p:extLst>
      <p:ext uri="{BB962C8B-B14F-4D97-AF65-F5344CB8AC3E}">
        <p14:creationId xmlns:p14="http://schemas.microsoft.com/office/powerpoint/2010/main" val="136860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Absence</a:t>
            </a:r>
            <a:r>
              <a:rPr lang="en-US" baseline="0" dirty="0" smtClean="0"/>
              <a:t> of wheezing – ominous sign which indicated impending respiratory failure</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11</a:t>
            </a:fld>
            <a:endParaRPr lang="en-US"/>
          </a:p>
        </p:txBody>
      </p:sp>
    </p:spTree>
    <p:extLst>
      <p:ext uri="{BB962C8B-B14F-4D97-AF65-F5344CB8AC3E}">
        <p14:creationId xmlns:p14="http://schemas.microsoft.com/office/powerpoint/2010/main" val="2367760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14</a:t>
            </a:fld>
            <a:endParaRPr lang="en-US"/>
          </a:p>
        </p:txBody>
      </p:sp>
    </p:spTree>
    <p:extLst>
      <p:ext uri="{BB962C8B-B14F-4D97-AF65-F5344CB8AC3E}">
        <p14:creationId xmlns:p14="http://schemas.microsoft.com/office/powerpoint/2010/main" val="294398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According to the National Asthma Education and Prevention Program</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15</a:t>
            </a:fld>
            <a:endParaRPr lang="en-US"/>
          </a:p>
        </p:txBody>
      </p:sp>
    </p:spTree>
    <p:extLst>
      <p:ext uri="{BB962C8B-B14F-4D97-AF65-F5344CB8AC3E}">
        <p14:creationId xmlns:p14="http://schemas.microsoft.com/office/powerpoint/2010/main" val="4378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According to the National Asthma Education and Prevention Program</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16</a:t>
            </a:fld>
            <a:endParaRPr lang="en-US"/>
          </a:p>
        </p:txBody>
      </p:sp>
    </p:spTree>
    <p:extLst>
      <p:ext uri="{BB962C8B-B14F-4D97-AF65-F5344CB8AC3E}">
        <p14:creationId xmlns:p14="http://schemas.microsoft.com/office/powerpoint/2010/main" val="4378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21</a:t>
            </a:fld>
            <a:endParaRPr lang="en-US"/>
          </a:p>
        </p:txBody>
      </p:sp>
    </p:spTree>
    <p:extLst>
      <p:ext uri="{BB962C8B-B14F-4D97-AF65-F5344CB8AC3E}">
        <p14:creationId xmlns:p14="http://schemas.microsoft.com/office/powerpoint/2010/main" val="2114445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5933E3E-0100-4C69-9BA3-2180C3517D39}" type="slidenum">
              <a:rPr lang="en-US" smtClean="0"/>
              <a:t>22</a:t>
            </a:fld>
            <a:endParaRPr lang="en-US"/>
          </a:p>
        </p:txBody>
      </p:sp>
    </p:spTree>
    <p:extLst>
      <p:ext uri="{BB962C8B-B14F-4D97-AF65-F5344CB8AC3E}">
        <p14:creationId xmlns:p14="http://schemas.microsoft.com/office/powerpoint/2010/main" val="32242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Nitrogen 80%/Oxygen 20% in air</a:t>
            </a:r>
            <a:endParaRPr lang="en-US" dirty="0"/>
          </a:p>
        </p:txBody>
      </p:sp>
      <p:sp>
        <p:nvSpPr>
          <p:cNvPr id="4" name="Slide Number Placeholder 3"/>
          <p:cNvSpPr>
            <a:spLocks noGrp="1"/>
          </p:cNvSpPr>
          <p:nvPr>
            <p:ph type="sldNum" sz="quarter" idx="10"/>
          </p:nvPr>
        </p:nvSpPr>
        <p:spPr/>
        <p:txBody>
          <a:bodyPr/>
          <a:lstStyle/>
          <a:p>
            <a:fld id="{75ADBEB4-5B59-4B18-9CE1-1548D00ECE02}" type="slidenum">
              <a:rPr lang="en-US" smtClean="0"/>
              <a:t>23</a:t>
            </a:fld>
            <a:endParaRPr lang="en-US"/>
          </a:p>
        </p:txBody>
      </p:sp>
    </p:spTree>
    <p:extLst>
      <p:ext uri="{BB962C8B-B14F-4D97-AF65-F5344CB8AC3E}">
        <p14:creationId xmlns:p14="http://schemas.microsoft.com/office/powerpoint/2010/main" val="252475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4327FB-AC59-4E1C-BBB3-7CBEB99CEBF2}" type="datetimeFigureOut">
              <a:rPr lang="en-US" smtClean="0"/>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327FB-AC59-4E1C-BBB3-7CBEB99CEBF2}" type="datetimeFigureOut">
              <a:rPr lang="en-US" smtClean="0"/>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327FB-AC59-4E1C-BBB3-7CBEB99CEBF2}" type="datetimeFigureOut">
              <a:rPr lang="en-US" smtClean="0"/>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4327FB-AC59-4E1C-BBB3-7CBEB99CEBF2}" type="datetimeFigureOut">
              <a:rPr lang="en-US" smtClean="0"/>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4327FB-AC59-4E1C-BBB3-7CBEB99CEBF2}" type="datetimeFigureOut">
              <a:rPr lang="en-US" smtClean="0"/>
              <a:t>5/28/2014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4327FB-AC59-4E1C-BBB3-7CBEB99CEBF2}" type="datetimeFigureOut">
              <a:rPr lang="en-US" smtClean="0"/>
              <a:t>5/28/2014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4327FB-AC59-4E1C-BBB3-7CBEB99CEBF2}" type="datetimeFigureOut">
              <a:rPr lang="en-US" smtClean="0"/>
              <a:t>5/28/2014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4327FB-AC59-4E1C-BBB3-7CBEB99CEBF2}" type="datetimeFigureOut">
              <a:rPr lang="en-US" smtClean="0"/>
              <a:t>5/28/2014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4327FB-AC59-4E1C-BBB3-7CBEB99CEBF2}" type="datetimeFigureOut">
              <a:rPr lang="en-US" smtClean="0"/>
              <a:t>5/28/2014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AD6290-44B0-4F12-9D7E-44BFA02EAEA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4327FB-AC59-4E1C-BBB3-7CBEB99CEBF2}" type="datetimeFigureOut">
              <a:rPr lang="en-US" smtClean="0"/>
              <a:t>5/28/2014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D6290-44B0-4F12-9D7E-44BFA02EAEAC}"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664327FB-AC59-4E1C-BBB3-7CBEB99CEBF2}" type="datetimeFigureOut">
              <a:rPr lang="en-US" smtClean="0"/>
              <a:t>5/28/2014</a:t>
            </a:fld>
            <a:endParaRPr lang="en-US"/>
          </a:p>
        </p:txBody>
      </p:sp>
      <p:sp>
        <p:nvSpPr>
          <p:cNvPr id="9" name="Slide Number Placeholder 8"/>
          <p:cNvSpPr>
            <a:spLocks noGrp="1"/>
          </p:cNvSpPr>
          <p:nvPr>
            <p:ph type="sldNum" sz="quarter" idx="11"/>
          </p:nvPr>
        </p:nvSpPr>
        <p:spPr/>
        <p:txBody>
          <a:bodyPr/>
          <a:lstStyle/>
          <a:p>
            <a:fld id="{67AD6290-44B0-4F12-9D7E-44BFA02EAEAC}"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7AD6290-44B0-4F12-9D7E-44BFA02EAEAC}"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664327FB-AC59-4E1C-BBB3-7CBEB99CEBF2}" type="datetimeFigureOut">
              <a:rPr lang="en-US" smtClean="0"/>
              <a:t>5/28/2014</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notesSlide" Target="../notesSlides/notesSlide8.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jpe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762000"/>
            <a:ext cx="8382000" cy="1851025"/>
          </a:xfrm>
        </p:spPr>
        <p:txBody>
          <a:bodyPr>
            <a:normAutofit/>
          </a:bodyPr>
          <a:lstStyle/>
          <a:p>
            <a:pPr algn="ctr"/>
            <a:r>
              <a:rPr lang="en-US" sz="5400" b="1" dirty="0" smtClean="0"/>
              <a:t>Status Asthmaticus</a:t>
            </a:r>
            <a:endParaRPr lang="en-US" sz="5400" dirty="0"/>
          </a:p>
        </p:txBody>
      </p:sp>
      <p:sp>
        <p:nvSpPr>
          <p:cNvPr id="3" name="Subtitle 2"/>
          <p:cNvSpPr>
            <a:spLocks noGrp="1"/>
          </p:cNvSpPr>
          <p:nvPr>
            <p:ph type="subTitle" idx="1"/>
          </p:nvPr>
        </p:nvSpPr>
        <p:spPr>
          <a:xfrm>
            <a:off x="1524000" y="2514600"/>
            <a:ext cx="8153400" cy="4191000"/>
          </a:xfrm>
        </p:spPr>
        <p:txBody>
          <a:bodyPr>
            <a:noAutofit/>
          </a:bodyPr>
          <a:lstStyle/>
          <a:p>
            <a:pPr algn="l"/>
            <a:r>
              <a:rPr lang="en-US" sz="2400" dirty="0" smtClean="0">
                <a:solidFill>
                  <a:schemeClr val="tx1"/>
                </a:solidFill>
              </a:rPr>
              <a:t>Christopher Lacey, Pharm D Candidate</a:t>
            </a:r>
          </a:p>
          <a:p>
            <a:pPr algn="l"/>
            <a:r>
              <a:rPr lang="en-US" sz="2400" dirty="0" smtClean="0">
                <a:solidFill>
                  <a:schemeClr val="tx1"/>
                </a:solidFill>
              </a:rPr>
              <a:t>  Preceptor: Marla </a:t>
            </a:r>
            <a:r>
              <a:rPr lang="en-US" sz="2400" dirty="0" err="1" smtClean="0">
                <a:solidFill>
                  <a:schemeClr val="tx1"/>
                </a:solidFill>
              </a:rPr>
              <a:t>Tanski</a:t>
            </a:r>
            <a:r>
              <a:rPr lang="en-US" sz="2400" dirty="0" smtClean="0">
                <a:solidFill>
                  <a:schemeClr val="tx1"/>
                </a:solidFill>
              </a:rPr>
              <a:t>, Pharm D</a:t>
            </a:r>
            <a:endParaRPr lang="en-US" sz="2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657600"/>
            <a:ext cx="7772400" cy="2819400"/>
          </a:xfrm>
          <a:prstGeom prst="rect">
            <a:avLst/>
          </a:prstGeom>
          <a:ln w="25400">
            <a:solidFill>
              <a:schemeClr val="accent1"/>
            </a:solidFill>
          </a:ln>
        </p:spPr>
      </p:pic>
    </p:spTree>
    <p:extLst>
      <p:ext uri="{BB962C8B-B14F-4D97-AF65-F5344CB8AC3E}">
        <p14:creationId xmlns:p14="http://schemas.microsoft.com/office/powerpoint/2010/main" val="2675885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Pathophysiology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7715732" cy="5334000"/>
          </a:xfrm>
          <a:prstGeom prst="rect">
            <a:avLst/>
          </a:prstGeom>
          <a:ln w="25400">
            <a:solidFill>
              <a:schemeClr val="accent1"/>
            </a:solidFill>
          </a:ln>
        </p:spPr>
      </p:pic>
      <p:sp>
        <p:nvSpPr>
          <p:cNvPr id="6" name="TextBox 5"/>
          <p:cNvSpPr txBox="1"/>
          <p:nvPr/>
        </p:nvSpPr>
        <p:spPr>
          <a:xfrm>
            <a:off x="2971800" y="6629400"/>
            <a:ext cx="2303313" cy="215444"/>
          </a:xfrm>
          <a:prstGeom prst="rect">
            <a:avLst/>
          </a:prstGeom>
          <a:noFill/>
        </p:spPr>
        <p:txBody>
          <a:bodyPr wrap="square" rtlCol="0">
            <a:spAutoFit/>
          </a:bodyPr>
          <a:lstStyle/>
          <a:p>
            <a:r>
              <a:rPr lang="en-US" sz="800" dirty="0"/>
              <a:t>https://www.nhlbi.nih.gov/guidelines/asthma/</a:t>
            </a:r>
          </a:p>
        </p:txBody>
      </p:sp>
    </p:spTree>
    <p:extLst>
      <p:ext uri="{BB962C8B-B14F-4D97-AF65-F5344CB8AC3E}">
        <p14:creationId xmlns:p14="http://schemas.microsoft.com/office/powerpoint/2010/main" val="3988824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077200" cy="1154097"/>
          </a:xfrm>
        </p:spPr>
        <p:txBody>
          <a:bodyPr>
            <a:noAutofit/>
          </a:bodyPr>
          <a:lstStyle/>
          <a:p>
            <a:pPr algn="ctr"/>
            <a:r>
              <a:rPr lang="en-US" b="1" dirty="0" smtClean="0"/>
              <a:t>Clinical Manifestations</a:t>
            </a:r>
            <a:endParaRPr lang="en-US" b="1" dirty="0"/>
          </a:p>
        </p:txBody>
      </p:sp>
      <p:sp>
        <p:nvSpPr>
          <p:cNvPr id="3" name="Content Placeholder 2"/>
          <p:cNvSpPr>
            <a:spLocks noGrp="1"/>
          </p:cNvSpPr>
          <p:nvPr>
            <p:ph idx="1"/>
          </p:nvPr>
        </p:nvSpPr>
        <p:spPr>
          <a:xfrm>
            <a:off x="23149" y="1371600"/>
            <a:ext cx="8382000" cy="4724400"/>
          </a:xfrm>
        </p:spPr>
        <p:txBody>
          <a:bodyPr>
            <a:noAutofit/>
          </a:bodyPr>
          <a:lstStyle/>
          <a:p>
            <a:pPr marL="114300" indent="0">
              <a:buNone/>
            </a:pPr>
            <a:r>
              <a:rPr lang="en-US" sz="2500" dirty="0" smtClean="0"/>
              <a:t>A child with SA has severe airway obstruction that leads to:</a:t>
            </a:r>
          </a:p>
          <a:p>
            <a:pPr lvl="1"/>
            <a:r>
              <a:rPr lang="en-US" sz="2300" dirty="0" smtClean="0"/>
              <a:t>Increased work of breathing:</a:t>
            </a:r>
          </a:p>
          <a:p>
            <a:pPr lvl="2"/>
            <a:r>
              <a:rPr lang="en-US" sz="2100" dirty="0" smtClean="0"/>
              <a:t>Retractions</a:t>
            </a:r>
          </a:p>
          <a:p>
            <a:pPr lvl="2"/>
            <a:r>
              <a:rPr lang="en-US" sz="2100" dirty="0" smtClean="0"/>
              <a:t>Tachypnea</a:t>
            </a:r>
          </a:p>
          <a:p>
            <a:pPr lvl="2"/>
            <a:r>
              <a:rPr lang="en-US" sz="2100" dirty="0" smtClean="0"/>
              <a:t>Shortness of breath</a:t>
            </a:r>
          </a:p>
          <a:p>
            <a:pPr lvl="2"/>
            <a:r>
              <a:rPr lang="en-US" sz="2100" dirty="0" smtClean="0"/>
              <a:t>Dyspnea</a:t>
            </a:r>
          </a:p>
          <a:p>
            <a:pPr marL="708660" lvl="2">
              <a:buClr>
                <a:schemeClr val="accent1"/>
              </a:buClr>
            </a:pPr>
            <a:r>
              <a:rPr lang="en-US" sz="2100" dirty="0" smtClean="0"/>
              <a:t>Premature closure of the airway leads to increased functional residual capacity that must be overcome by more inspiratory force to offset the resistance.</a:t>
            </a:r>
          </a:p>
          <a:p>
            <a:pPr marL="708660" lvl="2">
              <a:buClr>
                <a:schemeClr val="accent1"/>
              </a:buClr>
            </a:pPr>
            <a:r>
              <a:rPr lang="en-US" sz="2100" dirty="0" smtClean="0"/>
              <a:t>Inspiration continues at higher and higher lung volumes resulting in hyperinflation and gas trapping, which leads to active expiration</a:t>
            </a:r>
          </a:p>
          <a:p>
            <a:pPr marL="708660" lvl="2">
              <a:buClr>
                <a:schemeClr val="accent1"/>
              </a:buClr>
            </a:pPr>
            <a:r>
              <a:rPr lang="en-US" sz="2100" dirty="0" smtClean="0"/>
              <a:t>Ventilation-perfusion mismatch resulting in hypoxemia</a:t>
            </a:r>
          </a:p>
          <a:p>
            <a:pPr marL="708660" lvl="2">
              <a:buClr>
                <a:schemeClr val="accent1"/>
              </a:buClr>
            </a:pPr>
            <a:r>
              <a:rPr lang="en-US" sz="2100" dirty="0" smtClean="0"/>
              <a:t>Positive alveolar pressures at end-expiration (PEEP)</a:t>
            </a:r>
          </a:p>
        </p:txBody>
      </p:sp>
    </p:spTree>
    <p:extLst>
      <p:ext uri="{BB962C8B-B14F-4D97-AF65-F5344CB8AC3E}">
        <p14:creationId xmlns:p14="http://schemas.microsoft.com/office/powerpoint/2010/main" val="1419649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077200" cy="1154097"/>
          </a:xfrm>
        </p:spPr>
        <p:txBody>
          <a:bodyPr>
            <a:noAutofit/>
          </a:bodyPr>
          <a:lstStyle/>
          <a:p>
            <a:pPr algn="ctr"/>
            <a:r>
              <a:rPr lang="en-US" b="1" dirty="0" smtClean="0"/>
              <a:t>Clinical Manifestations</a:t>
            </a:r>
            <a:endParaRPr lang="en-US" b="1" dirty="0"/>
          </a:p>
        </p:txBody>
      </p:sp>
      <p:sp>
        <p:nvSpPr>
          <p:cNvPr id="3" name="Content Placeholder 2"/>
          <p:cNvSpPr>
            <a:spLocks noGrp="1"/>
          </p:cNvSpPr>
          <p:nvPr>
            <p:ph idx="1"/>
          </p:nvPr>
        </p:nvSpPr>
        <p:spPr>
          <a:xfrm>
            <a:off x="23149" y="1371600"/>
            <a:ext cx="8382000" cy="4724400"/>
          </a:xfrm>
        </p:spPr>
        <p:txBody>
          <a:bodyPr>
            <a:noAutofit/>
          </a:bodyPr>
          <a:lstStyle/>
          <a:p>
            <a:pPr marL="480060" lvl="2" indent="0">
              <a:buClr>
                <a:schemeClr val="accent1"/>
              </a:buClr>
              <a:buNone/>
            </a:pPr>
            <a:r>
              <a:rPr lang="en-US" sz="2100" dirty="0" smtClean="0"/>
              <a:t>Intrapleural pressures remain severely negative leading to:</a:t>
            </a:r>
          </a:p>
          <a:p>
            <a:pPr marL="708660" lvl="2">
              <a:buClr>
                <a:schemeClr val="accent1"/>
              </a:buClr>
            </a:pPr>
            <a:r>
              <a:rPr lang="en-US" sz="2100" dirty="0" smtClean="0"/>
              <a:t>Cardiac decompensation from an increased left ventricular afterload</a:t>
            </a:r>
          </a:p>
          <a:p>
            <a:pPr marL="708660" lvl="2">
              <a:buClr>
                <a:schemeClr val="accent1"/>
              </a:buClr>
            </a:pPr>
            <a:r>
              <a:rPr lang="en-US" sz="2100" dirty="0" smtClean="0"/>
              <a:t>Increased alveolar / capillary permeability </a:t>
            </a:r>
          </a:p>
          <a:p>
            <a:pPr marL="708660" lvl="2">
              <a:buClr>
                <a:schemeClr val="accent1"/>
              </a:buClr>
            </a:pPr>
            <a:r>
              <a:rPr lang="en-US" sz="2100" dirty="0" smtClean="0"/>
              <a:t>Increased risk of pulmonary edema</a:t>
            </a:r>
          </a:p>
          <a:p>
            <a:pPr marL="708660" lvl="2">
              <a:buClr>
                <a:schemeClr val="accent1"/>
              </a:buClr>
            </a:pPr>
            <a:r>
              <a:rPr lang="en-US" sz="2100" dirty="0" smtClean="0"/>
              <a:t>Hypoxia can lead to pulmonary vasoconstriction that leads to increased right ventricular output with inspiration, followed by an increased cardiac output with expiration</a:t>
            </a:r>
          </a:p>
          <a:p>
            <a:pPr marL="982980" lvl="3">
              <a:buClr>
                <a:schemeClr val="accent1"/>
              </a:buClr>
            </a:pPr>
            <a:r>
              <a:rPr lang="en-US" sz="1900" dirty="0" err="1" smtClean="0"/>
              <a:t>Pulsus</a:t>
            </a:r>
            <a:r>
              <a:rPr lang="en-US" sz="1900" dirty="0" smtClean="0"/>
              <a:t> </a:t>
            </a:r>
            <a:r>
              <a:rPr lang="en-US" sz="1900" dirty="0" err="1" smtClean="0"/>
              <a:t>paradoxus</a:t>
            </a:r>
            <a:r>
              <a:rPr lang="en-US" sz="1900" dirty="0" smtClean="0"/>
              <a:t>: decrease in systolic blood pressure with inspiration</a:t>
            </a:r>
            <a:endParaRPr lang="en-US" sz="1900" dirty="0"/>
          </a:p>
          <a:p>
            <a:pPr marL="640080" lvl="3" indent="-251460">
              <a:buClr>
                <a:schemeClr val="accent1"/>
              </a:buClr>
            </a:pPr>
            <a:r>
              <a:rPr lang="en-US" sz="2100" dirty="0" smtClean="0"/>
              <a:t>Acid-base balance and oxygenation changes from hyperventilation occur</a:t>
            </a:r>
          </a:p>
          <a:p>
            <a:pPr marL="640080" lvl="3" indent="-251460">
              <a:buClr>
                <a:schemeClr val="accent1"/>
              </a:buClr>
            </a:pPr>
            <a:r>
              <a:rPr lang="en-US" sz="2100" dirty="0" smtClean="0"/>
              <a:t>Initially respiratory alkalosis  is present, but as fatigue develops, respiratory acidosis occurs.</a:t>
            </a:r>
            <a:endParaRPr lang="en-US" sz="2100" dirty="0"/>
          </a:p>
          <a:p>
            <a:endParaRPr lang="en-US" sz="2500" dirty="0" smtClean="0"/>
          </a:p>
        </p:txBody>
      </p:sp>
    </p:spTree>
    <p:extLst>
      <p:ext uri="{BB962C8B-B14F-4D97-AF65-F5344CB8AC3E}">
        <p14:creationId xmlns:p14="http://schemas.microsoft.com/office/powerpoint/2010/main" val="893463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244604721"/>
              </p:ext>
            </p:extLst>
          </p:nvPr>
        </p:nvGraphicFramePr>
        <p:xfrm>
          <a:off x="0" y="1752600"/>
          <a:ext cx="8458200" cy="490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447800" y="152400"/>
            <a:ext cx="7315200" cy="1154097"/>
          </a:xfrm>
        </p:spPr>
        <p:txBody>
          <a:bodyPr>
            <a:noAutofit/>
          </a:bodyPr>
          <a:lstStyle/>
          <a:p>
            <a:r>
              <a:rPr lang="en-US" b="1" dirty="0" smtClean="0"/>
              <a:t>Clinical Presentation</a:t>
            </a:r>
            <a:endParaRPr lang="en-US" dirty="0"/>
          </a:p>
        </p:txBody>
      </p:sp>
      <p:sp>
        <p:nvSpPr>
          <p:cNvPr id="3" name="Content Placeholder 2"/>
          <p:cNvSpPr>
            <a:spLocks noGrp="1"/>
          </p:cNvSpPr>
          <p:nvPr>
            <p:ph idx="1"/>
          </p:nvPr>
        </p:nvSpPr>
        <p:spPr>
          <a:xfrm>
            <a:off x="1066800" y="1295400"/>
            <a:ext cx="8382000" cy="4953000"/>
          </a:xfrm>
        </p:spPr>
        <p:txBody>
          <a:bodyPr>
            <a:noAutofit/>
          </a:bodyPr>
          <a:lstStyle/>
          <a:p>
            <a:pPr marL="114300" indent="0">
              <a:buNone/>
            </a:pPr>
            <a:r>
              <a:rPr lang="en-US" sz="3200" dirty="0" smtClean="0"/>
              <a:t>Asthma is a disease on a </a:t>
            </a:r>
            <a:r>
              <a:rPr lang="en-US" sz="3200" dirty="0" smtClean="0"/>
              <a:t>continuum:</a:t>
            </a:r>
            <a:endParaRPr lang="en-US" sz="3200" dirty="0" smtClean="0"/>
          </a:p>
        </p:txBody>
      </p:sp>
    </p:spTree>
    <p:extLst>
      <p:ext uri="{BB962C8B-B14F-4D97-AF65-F5344CB8AC3E}">
        <p14:creationId xmlns:p14="http://schemas.microsoft.com/office/powerpoint/2010/main" val="4230281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9316"/>
            <a:ext cx="7315200" cy="1154097"/>
          </a:xfrm>
        </p:spPr>
        <p:txBody>
          <a:bodyPr>
            <a:noAutofit/>
          </a:bodyPr>
          <a:lstStyle/>
          <a:p>
            <a:pPr algn="ctr"/>
            <a:r>
              <a:rPr lang="en-US" b="1" dirty="0" smtClean="0"/>
              <a:t>Clinical Scoring</a:t>
            </a:r>
            <a:endParaRPr lang="en-US" dirty="0"/>
          </a:p>
        </p:txBody>
      </p:sp>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26670" b="23994"/>
          <a:stretch/>
        </p:blipFill>
        <p:spPr>
          <a:xfrm>
            <a:off x="76200" y="1219200"/>
            <a:ext cx="8326362" cy="5257800"/>
          </a:xfrm>
          <a:prstGeom prst="rect">
            <a:avLst/>
          </a:prstGeom>
          <a:ln w="25400">
            <a:solidFill>
              <a:schemeClr val="accent1"/>
            </a:solidFill>
          </a:ln>
        </p:spPr>
      </p:pic>
    </p:spTree>
    <p:extLst>
      <p:ext uri="{BB962C8B-B14F-4D97-AF65-F5344CB8AC3E}">
        <p14:creationId xmlns:p14="http://schemas.microsoft.com/office/powerpoint/2010/main" val="2537322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315200" cy="1154097"/>
          </a:xfrm>
        </p:spPr>
        <p:txBody>
          <a:bodyPr>
            <a:noAutofit/>
          </a:bodyPr>
          <a:lstStyle/>
          <a:p>
            <a:pPr algn="ctr"/>
            <a:r>
              <a:rPr lang="en-US" b="1" dirty="0" smtClean="0"/>
              <a:t>Management</a:t>
            </a:r>
            <a:endParaRPr lang="en-US" b="1" dirty="0"/>
          </a:p>
        </p:txBody>
      </p:sp>
      <p:sp>
        <p:nvSpPr>
          <p:cNvPr id="3" name="Content Placeholder 2"/>
          <p:cNvSpPr>
            <a:spLocks noGrp="1"/>
          </p:cNvSpPr>
          <p:nvPr>
            <p:ph idx="1"/>
          </p:nvPr>
        </p:nvSpPr>
        <p:spPr>
          <a:xfrm>
            <a:off x="609600" y="1219200"/>
            <a:ext cx="7696200" cy="4953000"/>
          </a:xfrm>
        </p:spPr>
        <p:txBody>
          <a:bodyPr>
            <a:noAutofit/>
          </a:bodyPr>
          <a:lstStyle/>
          <a:p>
            <a:pPr marL="114300" indent="0">
              <a:buNone/>
            </a:pPr>
            <a:r>
              <a:rPr lang="en-US" sz="3200" dirty="0" smtClean="0"/>
              <a:t>Asthma guidelines by </a:t>
            </a:r>
            <a:r>
              <a:rPr lang="en-US" sz="3200" dirty="0" smtClean="0"/>
              <a:t>the NAEPP and the NHLBI </a:t>
            </a:r>
            <a:r>
              <a:rPr lang="en-US" sz="3200" dirty="0" smtClean="0"/>
              <a:t>provide classification of asthma based on disease severity determined by:</a:t>
            </a:r>
          </a:p>
          <a:p>
            <a:pPr lvl="1"/>
            <a:r>
              <a:rPr lang="en-US" sz="3000" dirty="0" smtClean="0"/>
              <a:t>Patient symptomatology</a:t>
            </a:r>
          </a:p>
          <a:p>
            <a:pPr lvl="1"/>
            <a:r>
              <a:rPr lang="en-US" sz="3000" dirty="0" smtClean="0"/>
              <a:t>Measurement of pulmonary function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078" y="4114800"/>
            <a:ext cx="3756660" cy="2552700"/>
          </a:xfrm>
          <a:prstGeom prst="rect">
            <a:avLst/>
          </a:prstGeom>
          <a:ln w="25400">
            <a:solidFill>
              <a:schemeClr val="accent1"/>
            </a:solidFill>
          </a:ln>
        </p:spPr>
      </p:pic>
    </p:spTree>
    <p:extLst>
      <p:ext uri="{BB962C8B-B14F-4D97-AF65-F5344CB8AC3E}">
        <p14:creationId xmlns:p14="http://schemas.microsoft.com/office/powerpoint/2010/main" val="3114500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315200" cy="1154097"/>
          </a:xfrm>
        </p:spPr>
        <p:txBody>
          <a:bodyPr>
            <a:noAutofit/>
          </a:bodyPr>
          <a:lstStyle/>
          <a:p>
            <a:pPr algn="ctr"/>
            <a:r>
              <a:rPr lang="en-US" b="1" dirty="0" smtClean="0"/>
              <a:t>Management</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38200"/>
            <a:ext cx="8077200" cy="5781234"/>
          </a:xfrm>
          <a:prstGeom prst="rect">
            <a:avLst/>
          </a:prstGeom>
          <a:ln w="25400">
            <a:solidFill>
              <a:schemeClr val="accent1"/>
            </a:solidFill>
          </a:ln>
        </p:spPr>
      </p:pic>
      <p:sp>
        <p:nvSpPr>
          <p:cNvPr id="7" name="TextBox 6"/>
          <p:cNvSpPr txBox="1"/>
          <p:nvPr/>
        </p:nvSpPr>
        <p:spPr>
          <a:xfrm>
            <a:off x="2971800" y="6629400"/>
            <a:ext cx="2303313" cy="215444"/>
          </a:xfrm>
          <a:prstGeom prst="rect">
            <a:avLst/>
          </a:prstGeom>
          <a:noFill/>
        </p:spPr>
        <p:txBody>
          <a:bodyPr wrap="square" rtlCol="0">
            <a:spAutoFit/>
          </a:bodyPr>
          <a:lstStyle/>
          <a:p>
            <a:r>
              <a:rPr lang="en-US" sz="800" dirty="0"/>
              <a:t>https://www.nhlbi.nih.gov/guidelines/asthma/</a:t>
            </a:r>
          </a:p>
        </p:txBody>
      </p:sp>
    </p:spTree>
    <p:extLst>
      <p:ext uri="{BB962C8B-B14F-4D97-AF65-F5344CB8AC3E}">
        <p14:creationId xmlns:p14="http://schemas.microsoft.com/office/powerpoint/2010/main" val="6530269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7503"/>
            <a:ext cx="7315200" cy="1154097"/>
          </a:xfrm>
        </p:spPr>
        <p:txBody>
          <a:bodyPr>
            <a:noAutofit/>
          </a:bodyPr>
          <a:lstStyle/>
          <a:p>
            <a:pPr algn="ctr"/>
            <a:r>
              <a:rPr lang="en-US" b="1" dirty="0" smtClean="0"/>
              <a:t>Management</a:t>
            </a:r>
            <a:endParaRPr lang="en-US" dirty="0"/>
          </a:p>
        </p:txBody>
      </p:sp>
      <p:sp>
        <p:nvSpPr>
          <p:cNvPr id="5" name="Rectangle 4"/>
          <p:cNvSpPr/>
          <p:nvPr/>
        </p:nvSpPr>
        <p:spPr>
          <a:xfrm>
            <a:off x="533400" y="1371600"/>
            <a:ext cx="7696200" cy="5232202"/>
          </a:xfrm>
          <a:prstGeom prst="rect">
            <a:avLst/>
          </a:prstGeom>
        </p:spPr>
        <p:txBody>
          <a:bodyPr wrap="square">
            <a:spAutoFit/>
          </a:bodyPr>
          <a:lstStyle/>
          <a:p>
            <a:r>
              <a:rPr lang="en-US" sz="3200" dirty="0"/>
              <a:t>Indications for admitting a child who has SA to a PICU include:</a:t>
            </a:r>
          </a:p>
          <a:p>
            <a:pPr marL="914400" lvl="1" indent="-457200">
              <a:buFont typeface="Arial" panose="020B0604020202020204" pitchFamily="34" charset="0"/>
              <a:buChar char="•"/>
            </a:pPr>
            <a:r>
              <a:rPr lang="en-US" sz="2400" dirty="0"/>
              <a:t>Mechanical ventilation </a:t>
            </a:r>
            <a:r>
              <a:rPr lang="en-US" sz="2400" dirty="0" smtClean="0"/>
              <a:t>history</a:t>
            </a:r>
          </a:p>
          <a:p>
            <a:pPr marL="914400" lvl="1" indent="-457200">
              <a:buFont typeface="Arial" panose="020B0604020202020204" pitchFamily="34" charset="0"/>
              <a:buChar char="•"/>
            </a:pPr>
            <a:r>
              <a:rPr lang="en-US" sz="2400" dirty="0"/>
              <a:t>N</a:t>
            </a:r>
            <a:r>
              <a:rPr lang="en-US" sz="2400" dirty="0" smtClean="0"/>
              <a:t>ear-fatal </a:t>
            </a:r>
            <a:r>
              <a:rPr lang="en-US" sz="2400" dirty="0"/>
              <a:t>asthma </a:t>
            </a:r>
            <a:r>
              <a:rPr lang="en-US" sz="2400" dirty="0" smtClean="0"/>
              <a:t>attack</a:t>
            </a:r>
          </a:p>
          <a:p>
            <a:pPr marL="914400" lvl="1" indent="-457200">
              <a:buFont typeface="Arial" panose="020B0604020202020204" pitchFamily="34" charset="0"/>
              <a:buChar char="•"/>
            </a:pPr>
            <a:r>
              <a:rPr lang="en-US" sz="2400" dirty="0" smtClean="0"/>
              <a:t>Inability </a:t>
            </a:r>
            <a:r>
              <a:rPr lang="en-US" sz="2400" dirty="0"/>
              <a:t>to speak full </a:t>
            </a:r>
            <a:r>
              <a:rPr lang="en-US" sz="2400" dirty="0" smtClean="0"/>
              <a:t>sentences</a:t>
            </a:r>
          </a:p>
          <a:p>
            <a:pPr marL="914400" lvl="1" indent="-457200">
              <a:buFont typeface="Arial" panose="020B0604020202020204" pitchFamily="34" charset="0"/>
              <a:buChar char="•"/>
            </a:pPr>
            <a:r>
              <a:rPr lang="en-US" sz="2400" dirty="0" smtClean="0"/>
              <a:t>Decreased </a:t>
            </a:r>
            <a:r>
              <a:rPr lang="en-US" sz="2400" dirty="0"/>
              <a:t>level of </a:t>
            </a:r>
            <a:r>
              <a:rPr lang="en-US" sz="2400" dirty="0" smtClean="0"/>
              <a:t>consciousness</a:t>
            </a:r>
          </a:p>
          <a:p>
            <a:pPr marL="914400" lvl="1" indent="-457200">
              <a:buFont typeface="Arial" panose="020B0604020202020204" pitchFamily="34" charset="0"/>
              <a:buChar char="•"/>
            </a:pPr>
            <a:r>
              <a:rPr lang="en-US" sz="2400" dirty="0" smtClean="0"/>
              <a:t>Inaudible </a:t>
            </a:r>
            <a:r>
              <a:rPr lang="en-US" sz="2400" dirty="0"/>
              <a:t>breath </a:t>
            </a:r>
            <a:r>
              <a:rPr lang="en-US" sz="2400" dirty="0" smtClean="0"/>
              <a:t>sounds</a:t>
            </a:r>
          </a:p>
          <a:p>
            <a:pPr marL="914400" lvl="1" indent="-457200">
              <a:buFont typeface="Arial" panose="020B0604020202020204" pitchFamily="34" charset="0"/>
              <a:buChar char="•"/>
            </a:pPr>
            <a:r>
              <a:rPr lang="en-US" sz="2400" dirty="0" smtClean="0"/>
              <a:t>Supplemental O</a:t>
            </a:r>
            <a:r>
              <a:rPr lang="en-US" sz="2400" baseline="-25000" dirty="0" smtClean="0"/>
              <a:t>2</a:t>
            </a:r>
          </a:p>
          <a:p>
            <a:pPr marL="914400" lvl="1" indent="-457200">
              <a:buFont typeface="Arial" panose="020B0604020202020204" pitchFamily="34" charset="0"/>
              <a:buChar char="•"/>
            </a:pPr>
            <a:r>
              <a:rPr lang="en-US" sz="2400" dirty="0" smtClean="0"/>
              <a:t>PaCO</a:t>
            </a:r>
            <a:r>
              <a:rPr lang="en-US" sz="2400" baseline="-25000" dirty="0" smtClean="0"/>
              <a:t>2 </a:t>
            </a:r>
            <a:r>
              <a:rPr lang="en-US" sz="2400" dirty="0"/>
              <a:t>≥ 40 mmHg, metabolic acidosis, lactic </a:t>
            </a:r>
            <a:r>
              <a:rPr lang="en-US" sz="2400" dirty="0" smtClean="0"/>
              <a:t>acidosis</a:t>
            </a:r>
          </a:p>
          <a:p>
            <a:pPr marL="914400" lvl="1" indent="-457200">
              <a:buFont typeface="Arial" panose="020B0604020202020204" pitchFamily="34" charset="0"/>
              <a:buChar char="•"/>
            </a:pPr>
            <a:r>
              <a:rPr lang="en-US" sz="2400" dirty="0" smtClean="0"/>
              <a:t>Air </a:t>
            </a:r>
            <a:r>
              <a:rPr lang="en-US" sz="2400" dirty="0"/>
              <a:t>leak </a:t>
            </a:r>
            <a:r>
              <a:rPr lang="en-US" sz="2400" dirty="0" smtClean="0"/>
              <a:t>syndromes</a:t>
            </a:r>
          </a:p>
          <a:p>
            <a:pPr marL="914400" lvl="1" indent="-457200">
              <a:buFont typeface="Arial" panose="020B0604020202020204" pitchFamily="34" charset="0"/>
              <a:buChar char="•"/>
            </a:pPr>
            <a:r>
              <a:rPr lang="en-US" sz="2400" dirty="0" smtClean="0"/>
              <a:t>EKG abnormalities</a:t>
            </a:r>
          </a:p>
          <a:p>
            <a:pPr marL="914400" lvl="1" indent="-457200">
              <a:buFont typeface="Arial" panose="020B0604020202020204" pitchFamily="34" charset="0"/>
              <a:buChar char="•"/>
            </a:pPr>
            <a:r>
              <a:rPr lang="en-US" sz="2400" dirty="0"/>
              <a:t>N</a:t>
            </a:r>
            <a:r>
              <a:rPr lang="en-US" sz="2400" dirty="0" smtClean="0"/>
              <a:t>o </a:t>
            </a:r>
            <a:r>
              <a:rPr lang="en-US" sz="2400" dirty="0"/>
              <a:t>improvement after </a:t>
            </a:r>
            <a:r>
              <a:rPr lang="el-GR" sz="2400" dirty="0"/>
              <a:t>β</a:t>
            </a:r>
            <a:r>
              <a:rPr lang="en-US" sz="2400" dirty="0"/>
              <a:t>-agonist therapy</a:t>
            </a:r>
            <a:endParaRPr lang="en-US" sz="2400" baseline="-25000" dirty="0"/>
          </a:p>
          <a:p>
            <a:pPr marL="411480" lvl="1" indent="0">
              <a:buNone/>
            </a:pPr>
            <a:endParaRPr lang="en-US" sz="3000" dirty="0"/>
          </a:p>
        </p:txBody>
      </p:sp>
    </p:spTree>
    <p:extLst>
      <p:ext uri="{BB962C8B-B14F-4D97-AF65-F5344CB8AC3E}">
        <p14:creationId xmlns:p14="http://schemas.microsoft.com/office/powerpoint/2010/main" val="329551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315200" cy="1154097"/>
          </a:xfrm>
        </p:spPr>
        <p:txBody>
          <a:bodyPr>
            <a:noAutofit/>
          </a:bodyPr>
          <a:lstStyle/>
          <a:p>
            <a:pPr algn="ctr"/>
            <a:r>
              <a:rPr lang="en-US" b="1" dirty="0" smtClean="0"/>
              <a:t>Management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99901"/>
            <a:ext cx="8077200" cy="5529499"/>
          </a:xfrm>
          <a:prstGeom prst="rect">
            <a:avLst/>
          </a:prstGeom>
          <a:ln w="25400">
            <a:solidFill>
              <a:schemeClr val="accent1"/>
            </a:solidFill>
          </a:ln>
        </p:spPr>
      </p:pic>
      <p:sp>
        <p:nvSpPr>
          <p:cNvPr id="6" name="TextBox 5"/>
          <p:cNvSpPr txBox="1"/>
          <p:nvPr/>
        </p:nvSpPr>
        <p:spPr>
          <a:xfrm>
            <a:off x="2971800" y="6629400"/>
            <a:ext cx="2303313" cy="215444"/>
          </a:xfrm>
          <a:prstGeom prst="rect">
            <a:avLst/>
          </a:prstGeom>
          <a:noFill/>
        </p:spPr>
        <p:txBody>
          <a:bodyPr wrap="square" rtlCol="0">
            <a:spAutoFit/>
          </a:bodyPr>
          <a:lstStyle/>
          <a:p>
            <a:r>
              <a:rPr lang="en-US" sz="800" dirty="0"/>
              <a:t>https://www.nhlbi.nih.gov/guidelines/asthma/</a:t>
            </a:r>
          </a:p>
        </p:txBody>
      </p:sp>
    </p:spTree>
    <p:extLst>
      <p:ext uri="{BB962C8B-B14F-4D97-AF65-F5344CB8AC3E}">
        <p14:creationId xmlns:p14="http://schemas.microsoft.com/office/powerpoint/2010/main" val="3302994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7503"/>
            <a:ext cx="7315200" cy="1154097"/>
          </a:xfrm>
        </p:spPr>
        <p:txBody>
          <a:bodyPr>
            <a:noAutofit/>
          </a:bodyPr>
          <a:lstStyle/>
          <a:p>
            <a:pPr algn="ctr"/>
            <a:r>
              <a:rPr lang="en-US" b="1" dirty="0" smtClean="0"/>
              <a:t>Management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47800"/>
            <a:ext cx="8001000" cy="4495800"/>
          </a:xfrm>
          <a:prstGeom prst="rect">
            <a:avLst/>
          </a:prstGeom>
          <a:ln w="25400">
            <a:solidFill>
              <a:schemeClr val="accent1"/>
            </a:solidFill>
          </a:ln>
        </p:spPr>
      </p:pic>
      <p:sp>
        <p:nvSpPr>
          <p:cNvPr id="6" name="TextBox 5"/>
          <p:cNvSpPr txBox="1"/>
          <p:nvPr/>
        </p:nvSpPr>
        <p:spPr>
          <a:xfrm>
            <a:off x="2971800" y="5943600"/>
            <a:ext cx="2303313" cy="215444"/>
          </a:xfrm>
          <a:prstGeom prst="rect">
            <a:avLst/>
          </a:prstGeom>
          <a:noFill/>
        </p:spPr>
        <p:txBody>
          <a:bodyPr wrap="square" rtlCol="0">
            <a:spAutoFit/>
          </a:bodyPr>
          <a:lstStyle/>
          <a:p>
            <a:r>
              <a:rPr lang="en-US" sz="800" dirty="0"/>
              <a:t>https://www.nhlbi.nih.gov/guidelines/asthma/</a:t>
            </a:r>
          </a:p>
        </p:txBody>
      </p:sp>
    </p:spTree>
    <p:extLst>
      <p:ext uri="{BB962C8B-B14F-4D97-AF65-F5344CB8AC3E}">
        <p14:creationId xmlns:p14="http://schemas.microsoft.com/office/powerpoint/2010/main" val="3302994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7315200" cy="1154097"/>
          </a:xfrm>
        </p:spPr>
        <p:txBody>
          <a:bodyPr>
            <a:noAutofit/>
          </a:bodyPr>
          <a:lstStyle/>
          <a:p>
            <a:r>
              <a:rPr lang="en-US" b="1" dirty="0" smtClean="0"/>
              <a:t>Objectives</a:t>
            </a:r>
            <a:endParaRPr lang="en-US" b="1" dirty="0"/>
          </a:p>
        </p:txBody>
      </p:sp>
      <p:sp>
        <p:nvSpPr>
          <p:cNvPr id="5" name="Content Placeholder 1"/>
          <p:cNvSpPr>
            <a:spLocks noGrp="1"/>
          </p:cNvSpPr>
          <p:nvPr>
            <p:ph idx="1"/>
          </p:nvPr>
        </p:nvSpPr>
        <p:spPr>
          <a:xfrm>
            <a:off x="152400" y="1676400"/>
            <a:ext cx="8407893" cy="4407408"/>
          </a:xfrm>
        </p:spPr>
        <p:txBody>
          <a:bodyPr>
            <a:normAutofit/>
          </a:bodyPr>
          <a:lstStyle/>
          <a:p>
            <a:r>
              <a:rPr lang="en-US" sz="2200" dirty="0" smtClean="0"/>
              <a:t>To </a:t>
            </a:r>
            <a:r>
              <a:rPr lang="en-US" dirty="0" smtClean="0"/>
              <a:t>describe the pathophysiology and pathogenesis of status asthmaticus (S.A.)</a:t>
            </a:r>
          </a:p>
          <a:p>
            <a:r>
              <a:rPr lang="en-US" sz="2200" dirty="0" smtClean="0"/>
              <a:t>To recall </a:t>
            </a:r>
            <a:r>
              <a:rPr lang="en-US" sz="2200" dirty="0" smtClean="0"/>
              <a:t>the </a:t>
            </a:r>
            <a:r>
              <a:rPr lang="en-US" sz="2200" dirty="0" smtClean="0"/>
              <a:t>signs and symptoms associated with S.A.</a:t>
            </a:r>
          </a:p>
          <a:p>
            <a:r>
              <a:rPr lang="en-US" dirty="0" smtClean="0"/>
              <a:t>Explain </a:t>
            </a:r>
            <a:r>
              <a:rPr lang="en-US" dirty="0" smtClean="0"/>
              <a:t>the management of S.A.</a:t>
            </a:r>
            <a:endParaRPr lang="en-US" dirty="0" smtClean="0"/>
          </a:p>
          <a:p>
            <a:r>
              <a:rPr lang="en-US" sz="2200" dirty="0" smtClean="0"/>
              <a:t>To review the treatment options for S.A.</a:t>
            </a:r>
            <a:endParaRPr lang="en-US" sz="1200" dirty="0" smtClean="0"/>
          </a:p>
          <a:p>
            <a:r>
              <a:rPr lang="en-US" sz="2200" dirty="0" smtClean="0"/>
              <a:t>To answer questions pertaining to drug indication,  mechanism of action, and dosing of medications used to treat S.A.</a:t>
            </a:r>
            <a:endParaRPr lang="en-US" sz="1200" dirty="0" smtClean="0"/>
          </a:p>
          <a:p>
            <a:r>
              <a:rPr lang="en-US" sz="2200" dirty="0" smtClean="0"/>
              <a:t>To review a patient case and apply the aforementioned objectives.</a:t>
            </a:r>
          </a:p>
        </p:txBody>
      </p:sp>
    </p:spTree>
    <p:extLst>
      <p:ext uri="{BB962C8B-B14F-4D97-AF65-F5344CB8AC3E}">
        <p14:creationId xmlns:p14="http://schemas.microsoft.com/office/powerpoint/2010/main" val="1442648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46" y="25078"/>
            <a:ext cx="7315200" cy="1154097"/>
          </a:xfrm>
        </p:spPr>
        <p:txBody>
          <a:bodyPr>
            <a:noAutofit/>
          </a:bodyPr>
          <a:lstStyle/>
          <a:p>
            <a:pPr algn="ctr"/>
            <a:r>
              <a:rPr lang="en-US" b="1" dirty="0" smtClean="0"/>
              <a:t>Treatment:</a:t>
            </a:r>
            <a:endParaRPr lang="en-US" b="1" dirty="0"/>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r="1000" b="3998"/>
          <a:stretch/>
        </p:blipFill>
        <p:spPr>
          <a:xfrm>
            <a:off x="228600" y="1143000"/>
            <a:ext cx="8098999" cy="5562600"/>
          </a:xfrm>
          <a:prstGeom prst="rect">
            <a:avLst/>
          </a:prstGeom>
          <a:ln w="25400">
            <a:solidFill>
              <a:schemeClr val="accent1"/>
            </a:solidFill>
          </a:ln>
        </p:spPr>
      </p:pic>
    </p:spTree>
    <p:extLst>
      <p:ext uri="{BB962C8B-B14F-4D97-AF65-F5344CB8AC3E}">
        <p14:creationId xmlns:p14="http://schemas.microsoft.com/office/powerpoint/2010/main" val="3404699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046" y="25078"/>
            <a:ext cx="7315200" cy="1154097"/>
          </a:xfrm>
        </p:spPr>
        <p:txBody>
          <a:bodyPr>
            <a:noAutofit/>
          </a:bodyPr>
          <a:lstStyle/>
          <a:p>
            <a:pPr algn="ctr"/>
            <a:r>
              <a:rPr lang="en-US" b="1" dirty="0" smtClean="0"/>
              <a:t>Treatment:</a:t>
            </a:r>
            <a:endParaRPr lang="en-US" b="1" dirty="0"/>
          </a:p>
        </p:txBody>
      </p:sp>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002" t="14663" r="3002" b="2671"/>
          <a:stretch/>
        </p:blipFill>
        <p:spPr>
          <a:xfrm>
            <a:off x="164690" y="1219200"/>
            <a:ext cx="8141110" cy="5479648"/>
          </a:xfrm>
          <a:prstGeom prst="rect">
            <a:avLst/>
          </a:prstGeom>
          <a:ln w="25400">
            <a:solidFill>
              <a:schemeClr val="accent1"/>
            </a:solidFill>
          </a:ln>
        </p:spPr>
      </p:pic>
    </p:spTree>
    <p:extLst>
      <p:ext uri="{BB962C8B-B14F-4D97-AF65-F5344CB8AC3E}">
        <p14:creationId xmlns:p14="http://schemas.microsoft.com/office/powerpoint/2010/main" val="2818810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p:cNvGraphicFramePr/>
          <p:nvPr>
            <p:extLst>
              <p:ext uri="{D42A27DB-BD31-4B8C-83A1-F6EECF244321}">
                <p14:modId xmlns:p14="http://schemas.microsoft.com/office/powerpoint/2010/main" val="1872542078"/>
              </p:ext>
            </p:extLst>
          </p:nvPr>
        </p:nvGraphicFramePr>
        <p:xfrm>
          <a:off x="1981200" y="2286000"/>
          <a:ext cx="3505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2" name="Diagram 41"/>
          <p:cNvGraphicFramePr/>
          <p:nvPr>
            <p:extLst>
              <p:ext uri="{D42A27DB-BD31-4B8C-83A1-F6EECF244321}">
                <p14:modId xmlns:p14="http://schemas.microsoft.com/office/powerpoint/2010/main" val="999621507"/>
              </p:ext>
            </p:extLst>
          </p:nvPr>
        </p:nvGraphicFramePr>
        <p:xfrm>
          <a:off x="-381000" y="3810000"/>
          <a:ext cx="3429000" cy="2819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a:xfrm>
            <a:off x="457200" y="507787"/>
            <a:ext cx="8181372" cy="1143000"/>
          </a:xfrm>
        </p:spPr>
        <p:txBody>
          <a:bodyPr/>
          <a:lstStyle/>
          <a:p>
            <a:r>
              <a:rPr lang="en-US" b="1" dirty="0" smtClean="0"/>
              <a:t>Asthma </a:t>
            </a:r>
            <a:r>
              <a:rPr lang="en-US" b="1" dirty="0"/>
              <a:t>Medication </a:t>
            </a:r>
            <a:r>
              <a:rPr lang="en-US" b="1" dirty="0" smtClean="0"/>
              <a:t>list at ACH</a:t>
            </a:r>
            <a:endParaRPr lang="es-CO" b="1" dirty="0"/>
          </a:p>
        </p:txBody>
      </p:sp>
      <p:sp>
        <p:nvSpPr>
          <p:cNvPr id="30" name="Rounded Rectangle 4"/>
          <p:cNvSpPr/>
          <p:nvPr/>
        </p:nvSpPr>
        <p:spPr>
          <a:xfrm>
            <a:off x="-713699" y="1079287"/>
            <a:ext cx="3637198" cy="4013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endParaRPr lang="en-US" sz="3200" kern="1200" dirty="0"/>
          </a:p>
        </p:txBody>
      </p:sp>
      <p:graphicFrame>
        <p:nvGraphicFramePr>
          <p:cNvPr id="38" name="Diagram 37"/>
          <p:cNvGraphicFramePr/>
          <p:nvPr>
            <p:extLst>
              <p:ext uri="{D42A27DB-BD31-4B8C-83A1-F6EECF244321}">
                <p14:modId xmlns:p14="http://schemas.microsoft.com/office/powerpoint/2010/main" val="2281077038"/>
              </p:ext>
            </p:extLst>
          </p:nvPr>
        </p:nvGraphicFramePr>
        <p:xfrm>
          <a:off x="304382" y="2133600"/>
          <a:ext cx="1909019" cy="168385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40" name="Diagram 39"/>
          <p:cNvGraphicFramePr/>
          <p:nvPr>
            <p:extLst>
              <p:ext uri="{D42A27DB-BD31-4B8C-83A1-F6EECF244321}">
                <p14:modId xmlns:p14="http://schemas.microsoft.com/office/powerpoint/2010/main" val="3141140139"/>
              </p:ext>
            </p:extLst>
          </p:nvPr>
        </p:nvGraphicFramePr>
        <p:xfrm>
          <a:off x="4724400" y="2362200"/>
          <a:ext cx="2971800" cy="35814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44" name="Group 43"/>
          <p:cNvGrpSpPr/>
          <p:nvPr/>
        </p:nvGrpSpPr>
        <p:grpSpPr>
          <a:xfrm>
            <a:off x="609600" y="1765088"/>
            <a:ext cx="3733800" cy="426342"/>
            <a:chOff x="0" y="353377"/>
            <a:chExt cx="2286000" cy="1009650"/>
          </a:xfrm>
          <a:solidFill>
            <a:schemeClr val="accent2"/>
          </a:solidFill>
        </p:grpSpPr>
        <p:sp>
          <p:nvSpPr>
            <p:cNvPr id="45" name="Rounded Rectangle 44"/>
            <p:cNvSpPr/>
            <p:nvPr/>
          </p:nvSpPr>
          <p:spPr>
            <a:xfrm>
              <a:off x="0" y="353377"/>
              <a:ext cx="2286000" cy="1009650"/>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6" name="Rounded Rectangle 4"/>
            <p:cNvSpPr/>
            <p:nvPr/>
          </p:nvSpPr>
          <p:spPr>
            <a:xfrm>
              <a:off x="29572" y="382948"/>
              <a:ext cx="2226856" cy="9505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r>
                <a:rPr lang="en-US" sz="3200" kern="1200" dirty="0" smtClean="0"/>
                <a:t>Meter Dose Inhaler</a:t>
              </a:r>
              <a:endParaRPr lang="en-US" sz="3200" kern="1200" dirty="0"/>
            </a:p>
          </p:txBody>
        </p:sp>
      </p:grpSp>
      <p:grpSp>
        <p:nvGrpSpPr>
          <p:cNvPr id="47" name="Group 46"/>
          <p:cNvGrpSpPr/>
          <p:nvPr/>
        </p:nvGrpSpPr>
        <p:grpSpPr>
          <a:xfrm>
            <a:off x="5378358" y="1777575"/>
            <a:ext cx="3384642" cy="426342"/>
            <a:chOff x="0" y="353377"/>
            <a:chExt cx="2286000" cy="1009650"/>
          </a:xfrm>
          <a:solidFill>
            <a:schemeClr val="accent2"/>
          </a:solidFill>
        </p:grpSpPr>
        <p:sp>
          <p:nvSpPr>
            <p:cNvPr id="48" name="Rounded Rectangle 47"/>
            <p:cNvSpPr/>
            <p:nvPr/>
          </p:nvSpPr>
          <p:spPr>
            <a:xfrm>
              <a:off x="0" y="353377"/>
              <a:ext cx="2286000" cy="1009650"/>
            </a:xfrm>
            <a:prstGeom prst="roundRect">
              <a:avLst>
                <a:gd name="adj" fmla="val 10000"/>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49" name="Rounded Rectangle 4"/>
            <p:cNvSpPr/>
            <p:nvPr/>
          </p:nvSpPr>
          <p:spPr>
            <a:xfrm>
              <a:off x="29572" y="382948"/>
              <a:ext cx="2226856" cy="9505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r>
                <a:rPr lang="en-US" sz="3200" kern="1200" dirty="0" smtClean="0"/>
                <a:t>Nebulized</a:t>
              </a:r>
              <a:endParaRPr lang="en-US" sz="3200" kern="1200" dirty="0"/>
            </a:p>
          </p:txBody>
        </p:sp>
      </p:grpSp>
      <p:graphicFrame>
        <p:nvGraphicFramePr>
          <p:cNvPr id="50" name="Diagram 49"/>
          <p:cNvGraphicFramePr/>
          <p:nvPr>
            <p:extLst>
              <p:ext uri="{D42A27DB-BD31-4B8C-83A1-F6EECF244321}">
                <p14:modId xmlns:p14="http://schemas.microsoft.com/office/powerpoint/2010/main" val="3564422936"/>
              </p:ext>
            </p:extLst>
          </p:nvPr>
        </p:nvGraphicFramePr>
        <p:xfrm>
          <a:off x="2743200" y="5181600"/>
          <a:ext cx="2341962" cy="16002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51" name="Diagram 50"/>
          <p:cNvGraphicFramePr/>
          <p:nvPr>
            <p:extLst>
              <p:ext uri="{D42A27DB-BD31-4B8C-83A1-F6EECF244321}">
                <p14:modId xmlns:p14="http://schemas.microsoft.com/office/powerpoint/2010/main" val="3043940671"/>
              </p:ext>
            </p:extLst>
          </p:nvPr>
        </p:nvGraphicFramePr>
        <p:xfrm>
          <a:off x="7239000" y="1905000"/>
          <a:ext cx="1676400" cy="19812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2121274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Management of S/</a:t>
            </a:r>
            <a:r>
              <a:rPr lang="en-US" b="1" dirty="0" err="1" smtClean="0"/>
              <a:t>Sx</a:t>
            </a:r>
            <a:r>
              <a:rPr lang="en-US" b="1" dirty="0" smtClean="0"/>
              <a:t>:</a:t>
            </a:r>
            <a:endParaRPr lang="en-US" b="1" dirty="0"/>
          </a:p>
        </p:txBody>
      </p:sp>
      <p:sp>
        <p:nvSpPr>
          <p:cNvPr id="3" name="Content Placeholder 2"/>
          <p:cNvSpPr>
            <a:spLocks noGrp="1"/>
          </p:cNvSpPr>
          <p:nvPr>
            <p:ph idx="1"/>
          </p:nvPr>
        </p:nvSpPr>
        <p:spPr>
          <a:xfrm>
            <a:off x="76200" y="1752600"/>
            <a:ext cx="5181600" cy="4953000"/>
          </a:xfrm>
        </p:spPr>
        <p:txBody>
          <a:bodyPr>
            <a:noAutofit/>
          </a:bodyPr>
          <a:lstStyle/>
          <a:p>
            <a:pPr marL="114300" indent="0">
              <a:buNone/>
            </a:pPr>
            <a:r>
              <a:rPr lang="en-US" sz="3200" dirty="0" err="1" smtClean="0"/>
              <a:t>Heliox</a:t>
            </a:r>
            <a:endParaRPr lang="en-US" sz="3200" dirty="0" smtClean="0"/>
          </a:p>
          <a:p>
            <a:r>
              <a:rPr lang="en-US" sz="2300" dirty="0" smtClean="0"/>
              <a:t>Mixture of oxygen (30%) and helium (70%)</a:t>
            </a:r>
          </a:p>
          <a:p>
            <a:r>
              <a:rPr lang="en-US" sz="2300" dirty="0" smtClean="0"/>
              <a:t>Less dense than air (80% N</a:t>
            </a:r>
            <a:r>
              <a:rPr lang="en-US" sz="2300" baseline="-25000" dirty="0" smtClean="0"/>
              <a:t>2</a:t>
            </a:r>
            <a:r>
              <a:rPr lang="en-US" sz="2300" dirty="0"/>
              <a:t> </a:t>
            </a:r>
            <a:r>
              <a:rPr lang="en-US" sz="2300" dirty="0" smtClean="0"/>
              <a:t>/20% O</a:t>
            </a:r>
            <a:r>
              <a:rPr lang="en-US" sz="2300" baseline="-25000" dirty="0" smtClean="0"/>
              <a:t>2</a:t>
            </a:r>
            <a:r>
              <a:rPr lang="en-US" sz="2300" dirty="0" smtClean="0"/>
              <a:t>)</a:t>
            </a:r>
          </a:p>
          <a:p>
            <a:r>
              <a:rPr lang="en-US" sz="2300" dirty="0" smtClean="0"/>
              <a:t>Effective at decreasing airway resistance and decreasing work of breathing</a:t>
            </a:r>
          </a:p>
          <a:p>
            <a:r>
              <a:rPr lang="en-US" sz="2300" dirty="0" smtClean="0"/>
              <a:t>Reduces turbulent airflow in the lungs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905000"/>
            <a:ext cx="2762250" cy="3733800"/>
          </a:xfrm>
          <a:prstGeom prst="rect">
            <a:avLst/>
          </a:prstGeom>
          <a:ln w="25400">
            <a:solidFill>
              <a:schemeClr val="accent1"/>
            </a:solidFill>
          </a:ln>
        </p:spPr>
      </p:pic>
    </p:spTree>
    <p:extLst>
      <p:ext uri="{BB962C8B-B14F-4D97-AF65-F5344CB8AC3E}">
        <p14:creationId xmlns:p14="http://schemas.microsoft.com/office/powerpoint/2010/main" val="3404699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7315200" cy="1154097"/>
          </a:xfrm>
        </p:spPr>
        <p:txBody>
          <a:bodyPr>
            <a:noAutofit/>
          </a:bodyPr>
          <a:lstStyle/>
          <a:p>
            <a:pPr algn="ctr"/>
            <a:r>
              <a:rPr lang="en-US" b="1" dirty="0" smtClean="0"/>
              <a:t>Management of S/</a:t>
            </a:r>
            <a:r>
              <a:rPr lang="en-US" b="1" dirty="0" err="1" smtClean="0"/>
              <a:t>Sx</a:t>
            </a:r>
            <a:r>
              <a:rPr lang="en-US" b="1" dirty="0" smtClean="0"/>
              <a:t>:</a:t>
            </a:r>
            <a:endParaRPr lang="en-US" b="1" dirty="0"/>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3497" r="1524" b="21164"/>
          <a:stretch/>
        </p:blipFill>
        <p:spPr>
          <a:xfrm rot="5400000">
            <a:off x="-266701" y="1714501"/>
            <a:ext cx="5334002" cy="4038599"/>
          </a:xfrm>
          <a:prstGeom prst="rect">
            <a:avLst/>
          </a:prstGeom>
          <a:ln w="25400">
            <a:solidFill>
              <a:schemeClr val="accent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8200" y="2286000"/>
            <a:ext cx="3594454" cy="2819400"/>
          </a:xfrm>
          <a:prstGeom prst="rect">
            <a:avLst/>
          </a:prstGeom>
          <a:ln w="25400">
            <a:solidFill>
              <a:schemeClr val="accent1"/>
            </a:solidFill>
          </a:ln>
        </p:spPr>
      </p:pic>
      <p:sp>
        <p:nvSpPr>
          <p:cNvPr id="3" name="TextBox 2"/>
          <p:cNvSpPr txBox="1"/>
          <p:nvPr/>
        </p:nvSpPr>
        <p:spPr>
          <a:xfrm>
            <a:off x="619074" y="6441757"/>
            <a:ext cx="3419526" cy="215444"/>
          </a:xfrm>
          <a:prstGeom prst="rect">
            <a:avLst/>
          </a:prstGeom>
          <a:noFill/>
        </p:spPr>
        <p:txBody>
          <a:bodyPr wrap="none" rtlCol="0">
            <a:spAutoFit/>
          </a:bodyPr>
          <a:lstStyle/>
          <a:p>
            <a:r>
              <a:rPr lang="en-US" sz="800" dirty="0"/>
              <a:t>Expert panel report: guidelines for the diagnosis and management of </a:t>
            </a:r>
            <a:r>
              <a:rPr lang="en-US" sz="800" dirty="0" smtClean="0"/>
              <a:t>asthma</a:t>
            </a:r>
            <a:endParaRPr lang="en-US" dirty="0"/>
          </a:p>
        </p:txBody>
      </p:sp>
    </p:spTree>
    <p:extLst>
      <p:ext uri="{BB962C8B-B14F-4D97-AF65-F5344CB8AC3E}">
        <p14:creationId xmlns:p14="http://schemas.microsoft.com/office/powerpoint/2010/main" val="9101292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315200" cy="1154097"/>
          </a:xfrm>
        </p:spPr>
        <p:txBody>
          <a:bodyPr>
            <a:noAutofit/>
          </a:bodyPr>
          <a:lstStyle/>
          <a:p>
            <a:pPr algn="ctr"/>
            <a:r>
              <a:rPr lang="en-US" b="1" dirty="0" smtClean="0"/>
              <a:t>Patient Case</a:t>
            </a:r>
            <a:endParaRPr lang="en-US" dirty="0"/>
          </a:p>
        </p:txBody>
      </p:sp>
      <p:sp>
        <p:nvSpPr>
          <p:cNvPr id="3" name="Content Placeholder 2"/>
          <p:cNvSpPr>
            <a:spLocks noGrp="1"/>
          </p:cNvSpPr>
          <p:nvPr>
            <p:ph idx="1"/>
          </p:nvPr>
        </p:nvSpPr>
        <p:spPr>
          <a:xfrm>
            <a:off x="685800" y="1371600"/>
            <a:ext cx="7543800" cy="3539527"/>
          </a:xfrm>
        </p:spPr>
        <p:txBody>
          <a:bodyPr>
            <a:noAutofit/>
          </a:bodyPr>
          <a:lstStyle/>
          <a:p>
            <a:r>
              <a:rPr lang="en-US" sz="1800" dirty="0" smtClean="0"/>
              <a:t>JT </a:t>
            </a:r>
            <a:r>
              <a:rPr lang="en-US" sz="1800" dirty="0"/>
              <a:t>is </a:t>
            </a:r>
            <a:r>
              <a:rPr lang="en-US" sz="1800" dirty="0" smtClean="0"/>
              <a:t>a 9 </a:t>
            </a:r>
            <a:r>
              <a:rPr lang="en-US" sz="1800" dirty="0" err="1" smtClean="0"/>
              <a:t>yo</a:t>
            </a:r>
            <a:r>
              <a:rPr lang="en-US" sz="1800" dirty="0" smtClean="0"/>
              <a:t> female, </a:t>
            </a:r>
            <a:r>
              <a:rPr lang="en-US" sz="1800" dirty="0" err="1" smtClean="0"/>
              <a:t>Wt</a:t>
            </a:r>
            <a:r>
              <a:rPr lang="en-US" sz="1800" dirty="0" smtClean="0"/>
              <a:t>: 24 kg, transferred to ACH on 05/23/2014 in S.A.</a:t>
            </a:r>
          </a:p>
          <a:p>
            <a:r>
              <a:rPr lang="en-US" sz="1800" b="1" dirty="0" smtClean="0"/>
              <a:t>CC: </a:t>
            </a:r>
            <a:r>
              <a:rPr lang="en-US" sz="1800" dirty="0" smtClean="0">
                <a:solidFill>
                  <a:srgbClr val="FF0000"/>
                </a:solidFill>
              </a:rPr>
              <a:t>Difficulty breathing</a:t>
            </a:r>
          </a:p>
          <a:p>
            <a:r>
              <a:rPr lang="en-US" sz="1800" b="1" dirty="0" smtClean="0"/>
              <a:t>HPI: </a:t>
            </a:r>
            <a:r>
              <a:rPr lang="en-US" sz="1800" dirty="0" smtClean="0"/>
              <a:t>Unrecognized intermittent to mild, </a:t>
            </a:r>
            <a:r>
              <a:rPr lang="en-US" sz="1800" dirty="0" smtClean="0">
                <a:solidFill>
                  <a:srgbClr val="FF0000"/>
                </a:solidFill>
              </a:rPr>
              <a:t>persistent asthma</a:t>
            </a:r>
            <a:r>
              <a:rPr lang="en-US" sz="1800" dirty="0" smtClean="0"/>
              <a:t>, previously diagnosed as bronchitis.</a:t>
            </a:r>
          </a:p>
          <a:p>
            <a:pPr lvl="1"/>
            <a:r>
              <a:rPr lang="en-US" sz="1800" dirty="0" smtClean="0"/>
              <a:t>History of </a:t>
            </a:r>
            <a:r>
              <a:rPr lang="en-US" sz="1800" dirty="0" smtClean="0">
                <a:solidFill>
                  <a:srgbClr val="FF0000"/>
                </a:solidFill>
              </a:rPr>
              <a:t>wheezing </a:t>
            </a:r>
            <a:r>
              <a:rPr lang="en-US" sz="1800" dirty="0" smtClean="0"/>
              <a:t>over the last few years </a:t>
            </a:r>
          </a:p>
          <a:p>
            <a:pPr lvl="1"/>
            <a:r>
              <a:rPr lang="en-US" sz="1800" dirty="0" smtClean="0"/>
              <a:t>Intermittent albuterol by </a:t>
            </a:r>
            <a:r>
              <a:rPr lang="en-US" sz="1800" dirty="0" smtClean="0"/>
              <a:t>nebulization</a:t>
            </a:r>
          </a:p>
          <a:p>
            <a:pPr lvl="1"/>
            <a:r>
              <a:rPr lang="en-US" sz="1800" dirty="0" smtClean="0"/>
              <a:t>Has </a:t>
            </a:r>
            <a:r>
              <a:rPr lang="en-US" sz="1800" dirty="0" smtClean="0">
                <a:solidFill>
                  <a:srgbClr val="FF0000"/>
                </a:solidFill>
              </a:rPr>
              <a:t>not taken asthma </a:t>
            </a:r>
            <a:r>
              <a:rPr lang="en-US" sz="1800" dirty="0">
                <a:solidFill>
                  <a:srgbClr val="FF0000"/>
                </a:solidFill>
              </a:rPr>
              <a:t>medications </a:t>
            </a:r>
            <a:r>
              <a:rPr lang="en-US" sz="1800" dirty="0"/>
              <a:t>for a </a:t>
            </a:r>
            <a:r>
              <a:rPr lang="en-US" sz="1800" dirty="0" smtClean="0"/>
              <a:t>while</a:t>
            </a:r>
          </a:p>
          <a:p>
            <a:pPr lvl="1"/>
            <a:r>
              <a:rPr lang="en-US" sz="1800" dirty="0" smtClean="0"/>
              <a:t>Fever for the past 12 Hr</a:t>
            </a:r>
          </a:p>
          <a:p>
            <a:pPr lvl="1"/>
            <a:r>
              <a:rPr lang="en-US" sz="1800" dirty="0" smtClean="0">
                <a:solidFill>
                  <a:srgbClr val="FF0000"/>
                </a:solidFill>
              </a:rPr>
              <a:t>Progressive difficulty breathing </a:t>
            </a:r>
            <a:r>
              <a:rPr lang="en-US" sz="1800" dirty="0" smtClean="0"/>
              <a:t>over the past 24 Hr</a:t>
            </a:r>
          </a:p>
          <a:p>
            <a:pPr lvl="1"/>
            <a:r>
              <a:rPr lang="en-US" sz="1800" dirty="0" smtClean="0"/>
              <a:t>Immunizations are current</a:t>
            </a:r>
          </a:p>
          <a:p>
            <a:pPr lvl="1"/>
            <a:r>
              <a:rPr lang="en-US" sz="1800" dirty="0" smtClean="0"/>
              <a:t>Unclear if JT has any allergic triggers</a:t>
            </a:r>
          </a:p>
          <a:p>
            <a:pPr lvl="1"/>
            <a:r>
              <a:rPr lang="en-US" sz="1800" dirty="0" smtClean="0"/>
              <a:t>NKDA</a:t>
            </a:r>
          </a:p>
          <a:p>
            <a:pPr lvl="1"/>
            <a:r>
              <a:rPr lang="en-US" sz="1800" dirty="0" smtClean="0"/>
              <a:t>Regular diet</a:t>
            </a:r>
          </a:p>
          <a:p>
            <a:r>
              <a:rPr lang="en-US" sz="1800" b="1" dirty="0" smtClean="0"/>
              <a:t>Family History: </a:t>
            </a:r>
            <a:r>
              <a:rPr lang="en-US" sz="1800" dirty="0" smtClean="0"/>
              <a:t>Asthma on father’s </a:t>
            </a:r>
            <a:r>
              <a:rPr lang="en-US" sz="1800" dirty="0" smtClean="0"/>
              <a:t>side, No </a:t>
            </a:r>
            <a:r>
              <a:rPr lang="en-US" sz="1800" dirty="0" smtClean="0"/>
              <a:t>smokers in the home</a:t>
            </a:r>
          </a:p>
          <a:p>
            <a:endParaRPr lang="en-US" sz="1800" dirty="0" smtClean="0"/>
          </a:p>
          <a:p>
            <a:endParaRPr lang="en-US" sz="1800" dirty="0" smtClean="0"/>
          </a:p>
          <a:p>
            <a:endParaRPr lang="en-US" sz="1800" dirty="0"/>
          </a:p>
        </p:txBody>
      </p:sp>
    </p:spTree>
    <p:extLst>
      <p:ext uri="{BB962C8B-B14F-4D97-AF65-F5344CB8AC3E}">
        <p14:creationId xmlns:p14="http://schemas.microsoft.com/office/powerpoint/2010/main" val="3714243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15200" cy="1154097"/>
          </a:xfrm>
        </p:spPr>
        <p:txBody>
          <a:bodyPr>
            <a:noAutofit/>
          </a:bodyPr>
          <a:lstStyle/>
          <a:p>
            <a:pPr algn="ctr"/>
            <a:r>
              <a:rPr lang="en-US" b="1" dirty="0" smtClean="0"/>
              <a:t>Patient Case</a:t>
            </a:r>
            <a:endParaRPr lang="en-US" dirty="0"/>
          </a:p>
        </p:txBody>
      </p:sp>
      <p:sp>
        <p:nvSpPr>
          <p:cNvPr id="3" name="Content Placeholder 2"/>
          <p:cNvSpPr>
            <a:spLocks noGrp="1"/>
          </p:cNvSpPr>
          <p:nvPr>
            <p:ph idx="1"/>
          </p:nvPr>
        </p:nvSpPr>
        <p:spPr>
          <a:xfrm>
            <a:off x="533400" y="1447800"/>
            <a:ext cx="7543800" cy="3539527"/>
          </a:xfrm>
        </p:spPr>
        <p:txBody>
          <a:bodyPr>
            <a:noAutofit/>
          </a:bodyPr>
          <a:lstStyle/>
          <a:p>
            <a:pPr marL="114300" indent="0">
              <a:buNone/>
            </a:pPr>
            <a:r>
              <a:rPr lang="en-US" sz="1800" b="1" dirty="0" smtClean="0"/>
              <a:t>HPI:</a:t>
            </a:r>
          </a:p>
          <a:p>
            <a:r>
              <a:rPr lang="en-US" sz="1800" dirty="0" smtClean="0"/>
              <a:t>JT was in her usual state of health until </a:t>
            </a:r>
            <a:r>
              <a:rPr lang="en-US" sz="1800" dirty="0" smtClean="0"/>
              <a:t>Wednesday </a:t>
            </a:r>
            <a:r>
              <a:rPr lang="en-US" sz="1800" dirty="0" smtClean="0"/>
              <a:t>when she started having cold symptoms; runny nose, </a:t>
            </a:r>
            <a:r>
              <a:rPr lang="en-US" sz="1800" dirty="0" smtClean="0">
                <a:solidFill>
                  <a:srgbClr val="FF0000"/>
                </a:solidFill>
              </a:rPr>
              <a:t>cough, with a mild nonproductive cough. </a:t>
            </a:r>
          </a:p>
          <a:p>
            <a:r>
              <a:rPr lang="en-US" sz="1800" dirty="0" smtClean="0"/>
              <a:t>JT’s symptoms continued to worsen and she </a:t>
            </a:r>
            <a:r>
              <a:rPr lang="en-US" sz="1800" dirty="0" smtClean="0">
                <a:solidFill>
                  <a:srgbClr val="FF0000"/>
                </a:solidFill>
              </a:rPr>
              <a:t>developed headaches and difficulty breathing.</a:t>
            </a:r>
          </a:p>
          <a:p>
            <a:r>
              <a:rPr lang="en-US" sz="1800" dirty="0"/>
              <a:t>C</a:t>
            </a:r>
            <a:r>
              <a:rPr lang="en-US" sz="1800" dirty="0" smtClean="0"/>
              <a:t>ould </a:t>
            </a:r>
            <a:r>
              <a:rPr lang="en-US" sz="1800" dirty="0" smtClean="0">
                <a:solidFill>
                  <a:srgbClr val="FF0000"/>
                </a:solidFill>
              </a:rPr>
              <a:t>barely speak before getting tired </a:t>
            </a:r>
            <a:r>
              <a:rPr lang="en-US" sz="1800" dirty="0" smtClean="0"/>
              <a:t>by Thursday evening. </a:t>
            </a:r>
          </a:p>
          <a:p>
            <a:r>
              <a:rPr lang="en-US" sz="1800" dirty="0" smtClean="0"/>
              <a:t>Later that evening, JT slowly </a:t>
            </a:r>
            <a:r>
              <a:rPr lang="en-US" sz="1800" dirty="0" smtClean="0">
                <a:solidFill>
                  <a:srgbClr val="FF0000"/>
                </a:solidFill>
              </a:rPr>
              <a:t>laid on the floor with respiratory distress, breathing very rapidly with an elevated HR</a:t>
            </a:r>
            <a:r>
              <a:rPr lang="en-US" sz="1800" dirty="0" smtClean="0"/>
              <a:t>, and the mother contacted EMS.</a:t>
            </a:r>
          </a:p>
          <a:p>
            <a:r>
              <a:rPr lang="en-US" sz="1800" dirty="0" smtClean="0"/>
              <a:t>JT received </a:t>
            </a:r>
            <a:r>
              <a:rPr lang="en-US" sz="1800" dirty="0" smtClean="0">
                <a:solidFill>
                  <a:srgbClr val="FF0000"/>
                </a:solidFill>
              </a:rPr>
              <a:t>continuous albuterol, </a:t>
            </a:r>
            <a:r>
              <a:rPr lang="en-US" sz="1800" dirty="0" err="1" smtClean="0">
                <a:solidFill>
                  <a:srgbClr val="FF0000"/>
                </a:solidFill>
              </a:rPr>
              <a:t>Atrovent</a:t>
            </a:r>
            <a:r>
              <a:rPr lang="en-US" sz="1800" dirty="0" smtClean="0">
                <a:solidFill>
                  <a:srgbClr val="FF0000"/>
                </a:solidFill>
              </a:rPr>
              <a:t> x2, </a:t>
            </a:r>
            <a:r>
              <a:rPr lang="en-US" sz="1800" dirty="0" err="1" smtClean="0">
                <a:solidFill>
                  <a:srgbClr val="FF0000"/>
                </a:solidFill>
              </a:rPr>
              <a:t>Solu</a:t>
            </a:r>
            <a:r>
              <a:rPr lang="en-US" sz="1800" dirty="0" smtClean="0">
                <a:solidFill>
                  <a:srgbClr val="FF0000"/>
                </a:solidFill>
              </a:rPr>
              <a:t>-Medrol 24 mg IV, NS 500 mL IV bolus, and magnesium sulfate IV with no improvement per outside facility.</a:t>
            </a:r>
          </a:p>
          <a:p>
            <a:r>
              <a:rPr lang="en-US" sz="1800" dirty="0" smtClean="0"/>
              <a:t>CBC, CMP, and a rapid strep test: unremarkable</a:t>
            </a:r>
          </a:p>
          <a:p>
            <a:r>
              <a:rPr lang="en-US" sz="1800" dirty="0" smtClean="0"/>
              <a:t>Chest X-Ray: normal</a:t>
            </a:r>
          </a:p>
          <a:p>
            <a:endParaRPr lang="en-US" sz="1800" dirty="0"/>
          </a:p>
        </p:txBody>
      </p:sp>
    </p:spTree>
    <p:extLst>
      <p:ext uri="{BB962C8B-B14F-4D97-AF65-F5344CB8AC3E}">
        <p14:creationId xmlns:p14="http://schemas.microsoft.com/office/powerpoint/2010/main" val="3540969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7503"/>
            <a:ext cx="7315200" cy="1154097"/>
          </a:xfrm>
        </p:spPr>
        <p:txBody>
          <a:bodyPr>
            <a:noAutofit/>
          </a:bodyPr>
          <a:lstStyle/>
          <a:p>
            <a:pPr algn="ctr"/>
            <a:r>
              <a:rPr lang="en-US" b="1" dirty="0" smtClean="0"/>
              <a:t>Management</a:t>
            </a:r>
            <a:endParaRPr lang="en-US" dirty="0"/>
          </a:p>
        </p:txBody>
      </p:sp>
      <p:sp>
        <p:nvSpPr>
          <p:cNvPr id="5" name="Rectangle 4"/>
          <p:cNvSpPr/>
          <p:nvPr/>
        </p:nvSpPr>
        <p:spPr>
          <a:xfrm>
            <a:off x="533400" y="1371600"/>
            <a:ext cx="7696200" cy="5232202"/>
          </a:xfrm>
          <a:prstGeom prst="rect">
            <a:avLst/>
          </a:prstGeom>
        </p:spPr>
        <p:txBody>
          <a:bodyPr wrap="square">
            <a:spAutoFit/>
          </a:bodyPr>
          <a:lstStyle/>
          <a:p>
            <a:r>
              <a:rPr lang="en-US" sz="3200" dirty="0"/>
              <a:t>Indications for admitting a child who has SA to a PICU include:</a:t>
            </a:r>
          </a:p>
          <a:p>
            <a:pPr marL="914400" lvl="1" indent="-457200">
              <a:buFont typeface="Arial" panose="020B0604020202020204" pitchFamily="34" charset="0"/>
              <a:buChar char="•"/>
            </a:pPr>
            <a:r>
              <a:rPr lang="en-US" sz="2400" dirty="0"/>
              <a:t>Mechanical ventilation </a:t>
            </a:r>
            <a:r>
              <a:rPr lang="en-US" sz="2400" dirty="0" smtClean="0"/>
              <a:t>history</a:t>
            </a:r>
          </a:p>
          <a:p>
            <a:pPr marL="914400" lvl="1" indent="-457200">
              <a:buFont typeface="Arial" panose="020B0604020202020204" pitchFamily="34" charset="0"/>
              <a:buChar char="•"/>
            </a:pPr>
            <a:r>
              <a:rPr lang="en-US" sz="2400" dirty="0"/>
              <a:t>N</a:t>
            </a:r>
            <a:r>
              <a:rPr lang="en-US" sz="2400" dirty="0" smtClean="0"/>
              <a:t>ear-fatal </a:t>
            </a:r>
            <a:r>
              <a:rPr lang="en-US" sz="2400" dirty="0"/>
              <a:t>asthma </a:t>
            </a:r>
            <a:r>
              <a:rPr lang="en-US" sz="2400" dirty="0" smtClean="0"/>
              <a:t>attack</a:t>
            </a:r>
          </a:p>
          <a:p>
            <a:pPr marL="914400" lvl="1" indent="-457200">
              <a:buFont typeface="Arial" panose="020B0604020202020204" pitchFamily="34" charset="0"/>
              <a:buChar char="•"/>
            </a:pPr>
            <a:r>
              <a:rPr lang="en-US" sz="2400" dirty="0" smtClean="0">
                <a:solidFill>
                  <a:srgbClr val="FF0000"/>
                </a:solidFill>
              </a:rPr>
              <a:t>Inability </a:t>
            </a:r>
            <a:r>
              <a:rPr lang="en-US" sz="2400" dirty="0">
                <a:solidFill>
                  <a:srgbClr val="FF0000"/>
                </a:solidFill>
              </a:rPr>
              <a:t>to speak full </a:t>
            </a:r>
            <a:r>
              <a:rPr lang="en-US" sz="2400" dirty="0" smtClean="0">
                <a:solidFill>
                  <a:srgbClr val="FF0000"/>
                </a:solidFill>
              </a:rPr>
              <a:t>sentences</a:t>
            </a:r>
          </a:p>
          <a:p>
            <a:pPr marL="914400" lvl="1" indent="-457200">
              <a:buFont typeface="Arial" panose="020B0604020202020204" pitchFamily="34" charset="0"/>
              <a:buChar char="•"/>
            </a:pPr>
            <a:r>
              <a:rPr lang="en-US" sz="2400" dirty="0" smtClean="0">
                <a:solidFill>
                  <a:srgbClr val="FF0000"/>
                </a:solidFill>
              </a:rPr>
              <a:t>Decreased </a:t>
            </a:r>
            <a:r>
              <a:rPr lang="en-US" sz="2400" dirty="0">
                <a:solidFill>
                  <a:srgbClr val="FF0000"/>
                </a:solidFill>
              </a:rPr>
              <a:t>level of </a:t>
            </a:r>
            <a:r>
              <a:rPr lang="en-US" sz="2400" dirty="0" smtClean="0">
                <a:solidFill>
                  <a:srgbClr val="FF0000"/>
                </a:solidFill>
              </a:rPr>
              <a:t>consciousness</a:t>
            </a:r>
          </a:p>
          <a:p>
            <a:pPr marL="914400" lvl="1" indent="-457200">
              <a:buFont typeface="Arial" panose="020B0604020202020204" pitchFamily="34" charset="0"/>
              <a:buChar char="•"/>
            </a:pPr>
            <a:r>
              <a:rPr lang="en-US" sz="2400" dirty="0" smtClean="0"/>
              <a:t>Inaudible </a:t>
            </a:r>
            <a:r>
              <a:rPr lang="en-US" sz="2400" dirty="0"/>
              <a:t>breath </a:t>
            </a:r>
            <a:r>
              <a:rPr lang="en-US" sz="2400" dirty="0" smtClean="0"/>
              <a:t>sounds</a:t>
            </a:r>
          </a:p>
          <a:p>
            <a:pPr marL="914400" lvl="1" indent="-457200">
              <a:buFont typeface="Arial" panose="020B0604020202020204" pitchFamily="34" charset="0"/>
              <a:buChar char="•"/>
            </a:pPr>
            <a:r>
              <a:rPr lang="en-US" sz="2400" dirty="0" smtClean="0">
                <a:solidFill>
                  <a:srgbClr val="FF0000"/>
                </a:solidFill>
              </a:rPr>
              <a:t>Supplemental O</a:t>
            </a:r>
            <a:r>
              <a:rPr lang="en-US" sz="2400" baseline="-25000" dirty="0" smtClean="0">
                <a:solidFill>
                  <a:srgbClr val="FF0000"/>
                </a:solidFill>
              </a:rPr>
              <a:t>2</a:t>
            </a:r>
          </a:p>
          <a:p>
            <a:pPr marL="914400" lvl="1" indent="-457200">
              <a:buFont typeface="Arial" panose="020B0604020202020204" pitchFamily="34" charset="0"/>
              <a:buChar char="•"/>
            </a:pPr>
            <a:r>
              <a:rPr lang="en-US" sz="2400" dirty="0" smtClean="0"/>
              <a:t>PaCO</a:t>
            </a:r>
            <a:r>
              <a:rPr lang="en-US" sz="2400" baseline="-25000" dirty="0" smtClean="0"/>
              <a:t>2 </a:t>
            </a:r>
            <a:r>
              <a:rPr lang="en-US" sz="2400" dirty="0"/>
              <a:t>≥ 40 mmHg, metabolic acidosis, lactic </a:t>
            </a:r>
            <a:r>
              <a:rPr lang="en-US" sz="2400" dirty="0" smtClean="0"/>
              <a:t>acidosis</a:t>
            </a:r>
          </a:p>
          <a:p>
            <a:pPr marL="914400" lvl="1" indent="-457200">
              <a:buFont typeface="Arial" panose="020B0604020202020204" pitchFamily="34" charset="0"/>
              <a:buChar char="•"/>
            </a:pPr>
            <a:r>
              <a:rPr lang="en-US" sz="2400" dirty="0" smtClean="0"/>
              <a:t>Air </a:t>
            </a:r>
            <a:r>
              <a:rPr lang="en-US" sz="2400" dirty="0"/>
              <a:t>leak </a:t>
            </a:r>
            <a:r>
              <a:rPr lang="en-US" sz="2400" dirty="0" smtClean="0"/>
              <a:t>syndromes</a:t>
            </a:r>
          </a:p>
          <a:p>
            <a:pPr marL="914400" lvl="1" indent="-457200">
              <a:buFont typeface="Arial" panose="020B0604020202020204" pitchFamily="34" charset="0"/>
              <a:buChar char="•"/>
            </a:pPr>
            <a:r>
              <a:rPr lang="en-US" sz="2400" dirty="0" smtClean="0"/>
              <a:t>EKG abnormalities</a:t>
            </a:r>
          </a:p>
          <a:p>
            <a:pPr marL="914400" lvl="1" indent="-457200">
              <a:buFont typeface="Arial" panose="020B0604020202020204" pitchFamily="34" charset="0"/>
              <a:buChar char="•"/>
            </a:pPr>
            <a:r>
              <a:rPr lang="en-US" sz="2400" dirty="0">
                <a:solidFill>
                  <a:srgbClr val="FF0000"/>
                </a:solidFill>
              </a:rPr>
              <a:t>N</a:t>
            </a:r>
            <a:r>
              <a:rPr lang="en-US" sz="2400" dirty="0" smtClean="0">
                <a:solidFill>
                  <a:srgbClr val="FF0000"/>
                </a:solidFill>
              </a:rPr>
              <a:t>o </a:t>
            </a:r>
            <a:r>
              <a:rPr lang="en-US" sz="2400" dirty="0">
                <a:solidFill>
                  <a:srgbClr val="FF0000"/>
                </a:solidFill>
              </a:rPr>
              <a:t>improvement after </a:t>
            </a:r>
            <a:r>
              <a:rPr lang="el-GR" sz="2400" dirty="0">
                <a:solidFill>
                  <a:srgbClr val="FF0000"/>
                </a:solidFill>
              </a:rPr>
              <a:t>β</a:t>
            </a:r>
            <a:r>
              <a:rPr lang="en-US" sz="2400" dirty="0">
                <a:solidFill>
                  <a:srgbClr val="FF0000"/>
                </a:solidFill>
              </a:rPr>
              <a:t>-agonist therapy</a:t>
            </a:r>
            <a:endParaRPr lang="en-US" sz="2400" baseline="-25000" dirty="0">
              <a:solidFill>
                <a:srgbClr val="FF0000"/>
              </a:solidFill>
            </a:endParaRPr>
          </a:p>
          <a:p>
            <a:pPr marL="411480" lvl="1" indent="0">
              <a:buNone/>
            </a:pPr>
            <a:endParaRPr lang="en-US" sz="3000" dirty="0"/>
          </a:p>
        </p:txBody>
      </p:sp>
    </p:spTree>
    <p:extLst>
      <p:ext uri="{BB962C8B-B14F-4D97-AF65-F5344CB8AC3E}">
        <p14:creationId xmlns:p14="http://schemas.microsoft.com/office/powerpoint/2010/main" val="15432876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315200" cy="1154097"/>
          </a:xfrm>
        </p:spPr>
        <p:txBody>
          <a:bodyPr>
            <a:noAutofit/>
          </a:bodyPr>
          <a:lstStyle/>
          <a:p>
            <a:pPr algn="ctr"/>
            <a:r>
              <a:rPr lang="en-US" b="1" dirty="0" smtClean="0"/>
              <a:t>Patient Case: Day 1</a:t>
            </a:r>
            <a:endParaRPr lang="en-US" dirty="0"/>
          </a:p>
        </p:txBody>
      </p:sp>
      <p:sp>
        <p:nvSpPr>
          <p:cNvPr id="3" name="Content Placeholder 2"/>
          <p:cNvSpPr>
            <a:spLocks noGrp="1"/>
          </p:cNvSpPr>
          <p:nvPr>
            <p:ph idx="1"/>
          </p:nvPr>
        </p:nvSpPr>
        <p:spPr>
          <a:xfrm>
            <a:off x="304800" y="1219200"/>
            <a:ext cx="3340261" cy="3539527"/>
          </a:xfrm>
        </p:spPr>
        <p:txBody>
          <a:bodyPr>
            <a:noAutofit/>
          </a:bodyPr>
          <a:lstStyle/>
          <a:p>
            <a:pPr marL="114300" indent="0">
              <a:buNone/>
            </a:pPr>
            <a:r>
              <a:rPr lang="en-US" sz="1800" b="1" dirty="0" smtClean="0"/>
              <a:t>Vital Signs: (day of admission)</a:t>
            </a:r>
          </a:p>
          <a:p>
            <a:r>
              <a:rPr lang="en-US" sz="1800" dirty="0" smtClean="0"/>
              <a:t>Temperature: 36.8</a:t>
            </a:r>
            <a:r>
              <a:rPr lang="en-US" sz="1800" dirty="0" smtClean="0">
                <a:latin typeface="Calibri"/>
              </a:rPr>
              <a:t>° C</a:t>
            </a:r>
          </a:p>
          <a:p>
            <a:r>
              <a:rPr lang="en-US" sz="1800" dirty="0" smtClean="0">
                <a:latin typeface="Calibri"/>
              </a:rPr>
              <a:t>HR: 158 bpm (on albuterol)</a:t>
            </a:r>
          </a:p>
          <a:p>
            <a:r>
              <a:rPr lang="en-US" sz="1800" dirty="0" smtClean="0"/>
              <a:t>RR: 33</a:t>
            </a:r>
          </a:p>
          <a:p>
            <a:r>
              <a:rPr lang="en-US" sz="1800" dirty="0" smtClean="0"/>
              <a:t>BP: 111 / 37 mm Hg</a:t>
            </a:r>
          </a:p>
          <a:p>
            <a:r>
              <a:rPr lang="en-US" sz="1800" dirty="0"/>
              <a:t>O</a:t>
            </a:r>
            <a:r>
              <a:rPr lang="en-US" sz="1800" baseline="-25000" dirty="0"/>
              <a:t>2</a:t>
            </a:r>
            <a:r>
              <a:rPr lang="en-US" sz="1800" dirty="0"/>
              <a:t> Sat: </a:t>
            </a:r>
            <a:r>
              <a:rPr lang="en-US" sz="1800" dirty="0" smtClean="0"/>
              <a:t>95% in 30% FiO</a:t>
            </a:r>
            <a:r>
              <a:rPr lang="en-US" sz="1800" baseline="-25000" dirty="0" smtClean="0"/>
              <a:t>2</a:t>
            </a:r>
            <a:r>
              <a:rPr lang="en-US" sz="1800" dirty="0" smtClean="0"/>
              <a:t> through continuous aerosol</a:t>
            </a:r>
          </a:p>
          <a:p>
            <a:endParaRPr lang="en-US" sz="1800" dirty="0" smtClean="0"/>
          </a:p>
          <a:p>
            <a:endParaRPr lang="en-US" sz="1800" dirty="0" smtClean="0"/>
          </a:p>
          <a:p>
            <a:endParaRPr lang="en-US" sz="1800" dirty="0"/>
          </a:p>
        </p:txBody>
      </p:sp>
      <p:sp>
        <p:nvSpPr>
          <p:cNvPr id="4" name="Rectangle 3"/>
          <p:cNvSpPr/>
          <p:nvPr/>
        </p:nvSpPr>
        <p:spPr>
          <a:xfrm>
            <a:off x="4267200" y="1219200"/>
            <a:ext cx="4572000" cy="3970318"/>
          </a:xfrm>
          <a:prstGeom prst="rect">
            <a:avLst/>
          </a:prstGeom>
        </p:spPr>
        <p:txBody>
          <a:bodyPr>
            <a:spAutoFit/>
          </a:bodyPr>
          <a:lstStyle/>
          <a:p>
            <a:pPr marL="114300" indent="0">
              <a:buNone/>
            </a:pPr>
            <a:r>
              <a:rPr lang="en-US" b="1" dirty="0"/>
              <a:t>Pulmonary physical examination:</a:t>
            </a:r>
          </a:p>
          <a:p>
            <a:pPr marL="742950" lvl="1" indent="-285750">
              <a:buFont typeface="Arial" panose="020B0604020202020204" pitchFamily="34" charset="0"/>
              <a:buChar char="•"/>
            </a:pPr>
            <a:r>
              <a:rPr lang="en-US" dirty="0"/>
              <a:t>Moving good air with decreased movement on the bases</a:t>
            </a:r>
          </a:p>
          <a:p>
            <a:pPr marL="742950" lvl="1" indent="-285750">
              <a:buFont typeface="Arial" panose="020B0604020202020204" pitchFamily="34" charset="0"/>
              <a:buChar char="•"/>
            </a:pPr>
            <a:r>
              <a:rPr lang="en-US" dirty="0"/>
              <a:t>Inspiratory and expiratory wheezes</a:t>
            </a:r>
          </a:p>
          <a:p>
            <a:pPr marL="742950" lvl="1" indent="-285750">
              <a:buFont typeface="Arial" panose="020B0604020202020204" pitchFamily="34" charset="0"/>
              <a:buChar char="•"/>
            </a:pPr>
            <a:r>
              <a:rPr lang="en-US" dirty="0"/>
              <a:t>Subcostal retractions</a:t>
            </a:r>
          </a:p>
          <a:p>
            <a:pPr marL="742950" lvl="1" indent="-285750">
              <a:buFont typeface="Arial" panose="020B0604020202020204" pitchFamily="34" charset="0"/>
              <a:buChar char="•"/>
            </a:pPr>
            <a:r>
              <a:rPr lang="en-US" dirty="0"/>
              <a:t>Mild nasal flaring</a:t>
            </a:r>
          </a:p>
          <a:p>
            <a:pPr marL="742950" lvl="1" indent="-285750">
              <a:buFont typeface="Arial" panose="020B0604020202020204" pitchFamily="34" charset="0"/>
              <a:buChar char="•"/>
            </a:pPr>
            <a:r>
              <a:rPr lang="en-US" dirty="0" err="1" smtClean="0"/>
              <a:t>Tachypneic</a:t>
            </a:r>
            <a:endParaRPr lang="en-US" dirty="0" smtClean="0"/>
          </a:p>
          <a:p>
            <a:pPr marL="742950" lvl="1" indent="-285750">
              <a:buFont typeface="Arial" panose="020B0604020202020204" pitchFamily="34" charset="0"/>
              <a:buChar char="•"/>
            </a:pPr>
            <a:r>
              <a:rPr lang="en-US" dirty="0" smtClean="0"/>
              <a:t>Asthma score: 4</a:t>
            </a:r>
            <a:endParaRPr lang="en-US" dirty="0"/>
          </a:p>
          <a:p>
            <a:r>
              <a:rPr lang="en-US" b="1" dirty="0"/>
              <a:t>  Laboratory:</a:t>
            </a:r>
          </a:p>
          <a:p>
            <a:pPr marL="742950" lvl="1" indent="-285750">
              <a:buFont typeface="Arial" panose="020B0604020202020204" pitchFamily="34" charset="0"/>
              <a:buChar char="•"/>
            </a:pPr>
            <a:r>
              <a:rPr lang="en-US" dirty="0"/>
              <a:t>WNL</a:t>
            </a:r>
          </a:p>
          <a:p>
            <a:r>
              <a:rPr lang="en-US" b="1" dirty="0"/>
              <a:t>  Imaging:</a:t>
            </a:r>
          </a:p>
          <a:p>
            <a:pPr marL="742950" lvl="1" indent="-285750">
              <a:buFont typeface="Arial" panose="020B0604020202020204" pitchFamily="34" charset="0"/>
              <a:buChar char="•"/>
            </a:pPr>
            <a:r>
              <a:rPr lang="en-US" dirty="0"/>
              <a:t>CXR: hyperinflation bilaterally</a:t>
            </a:r>
          </a:p>
          <a:p>
            <a:pPr marL="742950" lvl="1" indent="-285750">
              <a:buFont typeface="Arial" panose="020B0604020202020204" pitchFamily="34" charset="0"/>
              <a:buChar char="•"/>
            </a:pPr>
            <a:r>
              <a:rPr lang="en-US" dirty="0"/>
              <a:t>No pneumothorax present</a:t>
            </a:r>
          </a:p>
          <a:p>
            <a:pPr marL="742950" lvl="1" indent="-285750">
              <a:buFont typeface="Arial" panose="020B0604020202020204" pitchFamily="34" charset="0"/>
              <a:buChar char="•"/>
            </a:pPr>
            <a:r>
              <a:rPr lang="en-US" dirty="0"/>
              <a:t>No consolidation present</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6670" b="23994"/>
          <a:stretch/>
        </p:blipFill>
        <p:spPr>
          <a:xfrm>
            <a:off x="164355" y="3581400"/>
            <a:ext cx="4102845" cy="3171463"/>
          </a:xfrm>
          <a:prstGeom prst="rect">
            <a:avLst/>
          </a:prstGeom>
          <a:ln w="25400">
            <a:solidFill>
              <a:schemeClr val="accent1"/>
            </a:solidFill>
          </a:ln>
        </p:spPr>
      </p:pic>
    </p:spTree>
    <p:extLst>
      <p:ext uri="{BB962C8B-B14F-4D97-AF65-F5344CB8AC3E}">
        <p14:creationId xmlns:p14="http://schemas.microsoft.com/office/powerpoint/2010/main" val="1908329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Patient Case: Day 1</a:t>
            </a:r>
            <a:endParaRPr lang="en-US" b="1" dirty="0"/>
          </a:p>
        </p:txBody>
      </p:sp>
      <p:sp>
        <p:nvSpPr>
          <p:cNvPr id="3" name="Content Placeholder 2"/>
          <p:cNvSpPr>
            <a:spLocks noGrp="1"/>
          </p:cNvSpPr>
          <p:nvPr>
            <p:ph idx="1"/>
          </p:nvPr>
        </p:nvSpPr>
        <p:spPr>
          <a:xfrm>
            <a:off x="228600" y="1371600"/>
            <a:ext cx="8382000" cy="4953000"/>
          </a:xfrm>
        </p:spPr>
        <p:txBody>
          <a:bodyPr>
            <a:noAutofit/>
          </a:bodyPr>
          <a:lstStyle/>
          <a:p>
            <a:pPr marL="114300" indent="0">
              <a:buNone/>
            </a:pPr>
            <a:r>
              <a:rPr lang="en-US" sz="1800" b="1" dirty="0" smtClean="0"/>
              <a:t>Recommendations:</a:t>
            </a:r>
          </a:p>
          <a:p>
            <a:r>
              <a:rPr lang="en-US" sz="2000" dirty="0" smtClean="0"/>
              <a:t>Continue </a:t>
            </a:r>
            <a:r>
              <a:rPr lang="en-US" sz="2000" dirty="0"/>
              <a:t>acute </a:t>
            </a:r>
            <a:r>
              <a:rPr lang="en-US" sz="2000" dirty="0" smtClean="0"/>
              <a:t>management</a:t>
            </a:r>
          </a:p>
          <a:p>
            <a:r>
              <a:rPr lang="en-US" sz="2000" dirty="0"/>
              <a:t>Cardiopulmonary and neurologic monitoring in the PICU secondary to risk of cardiopulmonary decompensation</a:t>
            </a:r>
          </a:p>
          <a:p>
            <a:r>
              <a:rPr lang="en-US" sz="2000" dirty="0" smtClean="0"/>
              <a:t>Obtain a Florida allergy panel from her indwelling IV</a:t>
            </a:r>
          </a:p>
          <a:p>
            <a:r>
              <a:rPr lang="en-US" sz="2000" dirty="0" smtClean="0"/>
              <a:t>Inhaled fluticasone 44 mcg/puff, 2 puffs BID via </a:t>
            </a:r>
            <a:r>
              <a:rPr lang="en-US" sz="2000" dirty="0" err="1" smtClean="0"/>
              <a:t>AeroChamber</a:t>
            </a:r>
            <a:endParaRPr lang="en-US" sz="2000" dirty="0" smtClean="0"/>
          </a:p>
          <a:p>
            <a:r>
              <a:rPr lang="en-US" sz="2000" dirty="0" smtClean="0"/>
              <a:t>Albuterol MDI PRN </a:t>
            </a:r>
          </a:p>
          <a:p>
            <a:r>
              <a:rPr lang="en-US" sz="2000" dirty="0" smtClean="0"/>
              <a:t>Albuterol nebulized PRN</a:t>
            </a:r>
          </a:p>
          <a:p>
            <a:r>
              <a:rPr lang="en-US" sz="2000" dirty="0" smtClean="0"/>
              <a:t>Oral steroids continued on an outpatient basis</a:t>
            </a:r>
          </a:p>
          <a:p>
            <a:r>
              <a:rPr lang="en-US" sz="2000" dirty="0" smtClean="0"/>
              <a:t>Switch to oral prednisolone 24 mg po BID once able to tolerate</a:t>
            </a:r>
          </a:p>
          <a:p>
            <a:r>
              <a:rPr lang="en-US" sz="2000" dirty="0" smtClean="0"/>
              <a:t>Follow up through Tampa or New Port Richey clinics</a:t>
            </a:r>
          </a:p>
          <a:p>
            <a:r>
              <a:rPr lang="en-US" sz="2000" dirty="0" smtClean="0"/>
              <a:t>Determine if prophylactic therapy needed in summer</a:t>
            </a:r>
          </a:p>
          <a:p>
            <a:endParaRPr lang="en-US" sz="1800" dirty="0" smtClean="0"/>
          </a:p>
        </p:txBody>
      </p:sp>
    </p:spTree>
    <p:extLst>
      <p:ext uri="{BB962C8B-B14F-4D97-AF65-F5344CB8AC3E}">
        <p14:creationId xmlns:p14="http://schemas.microsoft.com/office/powerpoint/2010/main" val="3777637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315200" cy="1154097"/>
          </a:xfrm>
        </p:spPr>
        <p:txBody>
          <a:bodyPr>
            <a:noAutofit/>
          </a:bodyPr>
          <a:lstStyle/>
          <a:p>
            <a:pPr algn="ctr"/>
            <a:r>
              <a:rPr lang="en-US" b="1" dirty="0" smtClean="0"/>
              <a:t>Patient Case</a:t>
            </a:r>
            <a:endParaRPr lang="en-US" dirty="0"/>
          </a:p>
        </p:txBody>
      </p:sp>
      <p:sp>
        <p:nvSpPr>
          <p:cNvPr id="3" name="Content Placeholder 2"/>
          <p:cNvSpPr>
            <a:spLocks noGrp="1"/>
          </p:cNvSpPr>
          <p:nvPr>
            <p:ph idx="1"/>
          </p:nvPr>
        </p:nvSpPr>
        <p:spPr>
          <a:xfrm>
            <a:off x="685800" y="1371600"/>
            <a:ext cx="7543800" cy="3539527"/>
          </a:xfrm>
        </p:spPr>
        <p:txBody>
          <a:bodyPr>
            <a:noAutofit/>
          </a:bodyPr>
          <a:lstStyle/>
          <a:p>
            <a:r>
              <a:rPr lang="en-US" sz="1800" dirty="0" smtClean="0"/>
              <a:t>JT </a:t>
            </a:r>
            <a:r>
              <a:rPr lang="en-US" sz="1800" dirty="0"/>
              <a:t>is </a:t>
            </a:r>
            <a:r>
              <a:rPr lang="en-US" sz="1800" dirty="0" smtClean="0"/>
              <a:t>a 9 </a:t>
            </a:r>
            <a:r>
              <a:rPr lang="en-US" sz="1800" dirty="0" err="1" smtClean="0"/>
              <a:t>yo</a:t>
            </a:r>
            <a:r>
              <a:rPr lang="en-US" sz="1800" dirty="0" smtClean="0"/>
              <a:t> female, </a:t>
            </a:r>
            <a:r>
              <a:rPr lang="en-US" sz="1800" dirty="0" err="1" smtClean="0"/>
              <a:t>Wt</a:t>
            </a:r>
            <a:r>
              <a:rPr lang="en-US" sz="1800" dirty="0" smtClean="0"/>
              <a:t>: 24 kg, transferred to ACH on 05/23/2014 in S.A.</a:t>
            </a:r>
          </a:p>
          <a:p>
            <a:r>
              <a:rPr lang="en-US" sz="1800" b="1" dirty="0" smtClean="0"/>
              <a:t>CC: </a:t>
            </a:r>
            <a:r>
              <a:rPr lang="en-US" sz="1800" dirty="0" smtClean="0"/>
              <a:t>Difficulty breathing</a:t>
            </a:r>
          </a:p>
          <a:p>
            <a:r>
              <a:rPr lang="en-US" sz="1800" b="1" dirty="0" smtClean="0"/>
              <a:t>HPI: </a:t>
            </a:r>
            <a:r>
              <a:rPr lang="en-US" sz="1800" dirty="0" smtClean="0"/>
              <a:t>Unrecognized intermittent to mild, persistent asthma, previously diagnosed as bronchitis.</a:t>
            </a:r>
          </a:p>
          <a:p>
            <a:pPr lvl="1"/>
            <a:r>
              <a:rPr lang="en-US" sz="1800" dirty="0" smtClean="0"/>
              <a:t>History of wheezing over the last few years </a:t>
            </a:r>
          </a:p>
          <a:p>
            <a:pPr lvl="1"/>
            <a:r>
              <a:rPr lang="en-US" sz="1800" dirty="0" smtClean="0"/>
              <a:t>Intermittent albuterol by </a:t>
            </a:r>
            <a:r>
              <a:rPr lang="en-US" sz="1800" dirty="0" smtClean="0"/>
              <a:t>nebulization</a:t>
            </a:r>
          </a:p>
          <a:p>
            <a:pPr lvl="1"/>
            <a:r>
              <a:rPr lang="en-US" sz="1800" dirty="0" smtClean="0"/>
              <a:t>Has not taken asthma </a:t>
            </a:r>
            <a:r>
              <a:rPr lang="en-US" sz="1800" dirty="0"/>
              <a:t>medications for a </a:t>
            </a:r>
            <a:r>
              <a:rPr lang="en-US" sz="1800" dirty="0" smtClean="0"/>
              <a:t>while</a:t>
            </a:r>
          </a:p>
          <a:p>
            <a:pPr lvl="1"/>
            <a:r>
              <a:rPr lang="en-US" sz="1800" dirty="0" smtClean="0"/>
              <a:t>Fever for the past 12 Hr</a:t>
            </a:r>
          </a:p>
          <a:p>
            <a:pPr lvl="1"/>
            <a:r>
              <a:rPr lang="en-US" sz="1800" dirty="0" smtClean="0"/>
              <a:t>Progressive difficulty breathing over the past 24 Hr</a:t>
            </a:r>
          </a:p>
          <a:p>
            <a:pPr lvl="1"/>
            <a:r>
              <a:rPr lang="en-US" sz="1800" dirty="0" smtClean="0"/>
              <a:t>Immunizations are current</a:t>
            </a:r>
          </a:p>
          <a:p>
            <a:pPr lvl="1"/>
            <a:r>
              <a:rPr lang="en-US" sz="1800" dirty="0" smtClean="0"/>
              <a:t>Unclear if JT has any allergic triggers</a:t>
            </a:r>
          </a:p>
          <a:p>
            <a:pPr lvl="1"/>
            <a:r>
              <a:rPr lang="en-US" sz="1800" dirty="0" smtClean="0"/>
              <a:t>NKDA</a:t>
            </a:r>
          </a:p>
          <a:p>
            <a:pPr lvl="1"/>
            <a:r>
              <a:rPr lang="en-US" sz="1800" dirty="0" smtClean="0"/>
              <a:t>Regular diet</a:t>
            </a:r>
          </a:p>
          <a:p>
            <a:r>
              <a:rPr lang="en-US" sz="1800" b="1" dirty="0" smtClean="0"/>
              <a:t>Family History: </a:t>
            </a:r>
            <a:r>
              <a:rPr lang="en-US" sz="1800" dirty="0" smtClean="0"/>
              <a:t>Asthma on father’s </a:t>
            </a:r>
            <a:r>
              <a:rPr lang="en-US" sz="1800" dirty="0" smtClean="0"/>
              <a:t>side, No </a:t>
            </a:r>
            <a:r>
              <a:rPr lang="en-US" sz="1800" dirty="0" smtClean="0"/>
              <a:t>smokers in the home</a:t>
            </a:r>
          </a:p>
          <a:p>
            <a:endParaRPr lang="en-US" sz="1800" dirty="0" smtClean="0"/>
          </a:p>
          <a:p>
            <a:endParaRPr lang="en-US" sz="1800" dirty="0" smtClean="0"/>
          </a:p>
          <a:p>
            <a:endParaRPr lang="en-US" sz="1800" dirty="0"/>
          </a:p>
        </p:txBody>
      </p:sp>
    </p:spTree>
    <p:extLst>
      <p:ext uri="{BB962C8B-B14F-4D97-AF65-F5344CB8AC3E}">
        <p14:creationId xmlns:p14="http://schemas.microsoft.com/office/powerpoint/2010/main" val="41661725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MAR Summary Day 1 &amp; 2</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80" y="1676400"/>
            <a:ext cx="7948222" cy="4724400"/>
          </a:xfrm>
          <a:prstGeom prst="rect">
            <a:avLst/>
          </a:prstGeom>
          <a:ln w="25400">
            <a:solidFill>
              <a:schemeClr val="accent1"/>
            </a:solidFill>
          </a:ln>
        </p:spPr>
      </p:pic>
    </p:spTree>
    <p:extLst>
      <p:ext uri="{BB962C8B-B14F-4D97-AF65-F5344CB8AC3E}">
        <p14:creationId xmlns:p14="http://schemas.microsoft.com/office/powerpoint/2010/main" val="1081699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MAR Summary Day 1 &amp; 2</a:t>
            </a:r>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16" y="1371600"/>
            <a:ext cx="7924800" cy="5105401"/>
          </a:xfrm>
          <a:prstGeom prst="rect">
            <a:avLst/>
          </a:prstGeom>
          <a:ln w="25400">
            <a:solidFill>
              <a:schemeClr val="accent1"/>
            </a:solidFill>
          </a:ln>
        </p:spPr>
      </p:pic>
    </p:spTree>
    <p:extLst>
      <p:ext uri="{BB962C8B-B14F-4D97-AF65-F5344CB8AC3E}">
        <p14:creationId xmlns:p14="http://schemas.microsoft.com/office/powerpoint/2010/main" val="2987697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MAR Summary Day 1 &amp; 2</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2" b="23437"/>
          <a:stretch/>
        </p:blipFill>
        <p:spPr>
          <a:xfrm>
            <a:off x="152400" y="2209800"/>
            <a:ext cx="8113014" cy="2971800"/>
          </a:xfrm>
          <a:prstGeom prst="rect">
            <a:avLst/>
          </a:prstGeom>
          <a:ln w="25400">
            <a:solidFill>
              <a:schemeClr val="accent1"/>
            </a:solidFill>
          </a:ln>
        </p:spPr>
      </p:pic>
    </p:spTree>
    <p:extLst>
      <p:ext uri="{BB962C8B-B14F-4D97-AF65-F5344CB8AC3E}">
        <p14:creationId xmlns:p14="http://schemas.microsoft.com/office/powerpoint/2010/main" val="2637657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MAR Summary Day 1 &amp; 2</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47800"/>
            <a:ext cx="8001000" cy="5105400"/>
          </a:xfrm>
          <a:prstGeom prst="rect">
            <a:avLst/>
          </a:prstGeom>
          <a:ln w="25400">
            <a:solidFill>
              <a:schemeClr val="accent1"/>
            </a:solidFill>
          </a:ln>
        </p:spPr>
      </p:pic>
    </p:spTree>
    <p:extLst>
      <p:ext uri="{BB962C8B-B14F-4D97-AF65-F5344CB8AC3E}">
        <p14:creationId xmlns:p14="http://schemas.microsoft.com/office/powerpoint/2010/main" val="4001578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315200" cy="1154097"/>
          </a:xfrm>
        </p:spPr>
        <p:txBody>
          <a:bodyPr>
            <a:noAutofit/>
          </a:bodyPr>
          <a:lstStyle/>
          <a:p>
            <a:pPr algn="ctr"/>
            <a:r>
              <a:rPr lang="en-US" b="1" dirty="0" smtClean="0"/>
              <a:t>Patient Case: Day 2</a:t>
            </a:r>
            <a:endParaRPr lang="en-US" dirty="0"/>
          </a:p>
        </p:txBody>
      </p:sp>
      <p:sp>
        <p:nvSpPr>
          <p:cNvPr id="3" name="Content Placeholder 2"/>
          <p:cNvSpPr>
            <a:spLocks noGrp="1"/>
          </p:cNvSpPr>
          <p:nvPr>
            <p:ph idx="1"/>
          </p:nvPr>
        </p:nvSpPr>
        <p:spPr>
          <a:xfrm>
            <a:off x="304800" y="1448495"/>
            <a:ext cx="3340261" cy="3539527"/>
          </a:xfrm>
        </p:spPr>
        <p:txBody>
          <a:bodyPr>
            <a:noAutofit/>
          </a:bodyPr>
          <a:lstStyle/>
          <a:p>
            <a:pPr marL="114300" indent="0">
              <a:buNone/>
            </a:pPr>
            <a:r>
              <a:rPr lang="en-US" sz="1800" b="1" dirty="0" smtClean="0"/>
              <a:t>Vital Signs: (day of admission)</a:t>
            </a:r>
          </a:p>
          <a:p>
            <a:r>
              <a:rPr lang="en-US" sz="1800" dirty="0" smtClean="0">
                <a:latin typeface="Calibri"/>
              </a:rPr>
              <a:t>HR: 102-169 bpm (on albuterol)</a:t>
            </a:r>
          </a:p>
          <a:p>
            <a:r>
              <a:rPr lang="en-US" sz="1800" dirty="0" smtClean="0"/>
              <a:t>RR: 20-42</a:t>
            </a:r>
          </a:p>
          <a:p>
            <a:r>
              <a:rPr lang="en-US" sz="1800" dirty="0" smtClean="0"/>
              <a:t>BP: 116 / 70 mm Hg</a:t>
            </a:r>
          </a:p>
          <a:p>
            <a:r>
              <a:rPr lang="en-US" sz="1800" dirty="0"/>
              <a:t>O</a:t>
            </a:r>
            <a:r>
              <a:rPr lang="en-US" sz="1800" baseline="-25000" dirty="0"/>
              <a:t>2</a:t>
            </a:r>
            <a:r>
              <a:rPr lang="en-US" sz="1800" dirty="0"/>
              <a:t> Sat: </a:t>
            </a:r>
            <a:r>
              <a:rPr lang="en-US" sz="1800" dirty="0" smtClean="0"/>
              <a:t>93-98%</a:t>
            </a:r>
          </a:p>
          <a:p>
            <a:pPr marL="114300" indent="0">
              <a:buNone/>
            </a:pPr>
            <a:r>
              <a:rPr lang="en-US" sz="1800" b="1" dirty="0" smtClean="0"/>
              <a:t>Medications:</a:t>
            </a:r>
          </a:p>
          <a:p>
            <a:r>
              <a:rPr lang="en-US" sz="1800" dirty="0" smtClean="0"/>
              <a:t>Albuterol Q 3 Hr</a:t>
            </a:r>
          </a:p>
          <a:p>
            <a:r>
              <a:rPr lang="en-US" sz="1800" dirty="0" err="1" smtClean="0"/>
              <a:t>Solu</a:t>
            </a:r>
            <a:r>
              <a:rPr lang="en-US" sz="1800" dirty="0" smtClean="0"/>
              <a:t>-Medrol IV Q 6 Hr</a:t>
            </a:r>
          </a:p>
          <a:p>
            <a:endParaRPr lang="en-US" sz="1800" dirty="0" smtClean="0"/>
          </a:p>
          <a:p>
            <a:endParaRPr lang="en-US" sz="1800" dirty="0"/>
          </a:p>
        </p:txBody>
      </p:sp>
      <p:sp>
        <p:nvSpPr>
          <p:cNvPr id="4" name="Rectangle 3"/>
          <p:cNvSpPr/>
          <p:nvPr/>
        </p:nvSpPr>
        <p:spPr>
          <a:xfrm>
            <a:off x="3873661" y="1447800"/>
            <a:ext cx="4572000" cy="2031325"/>
          </a:xfrm>
          <a:prstGeom prst="rect">
            <a:avLst/>
          </a:prstGeom>
        </p:spPr>
        <p:txBody>
          <a:bodyPr>
            <a:spAutoFit/>
          </a:bodyPr>
          <a:lstStyle/>
          <a:p>
            <a:pPr marL="114300" indent="0">
              <a:buNone/>
            </a:pPr>
            <a:r>
              <a:rPr lang="en-US" b="1" dirty="0"/>
              <a:t>Pulmonary physical examination:</a:t>
            </a:r>
          </a:p>
          <a:p>
            <a:pPr marL="742950" lvl="1" indent="-285750">
              <a:buFont typeface="Arial" panose="020B0604020202020204" pitchFamily="34" charset="0"/>
              <a:buChar char="•"/>
            </a:pPr>
            <a:r>
              <a:rPr lang="en-US" dirty="0"/>
              <a:t>Clear to auscultation bilaterally with easy work of breathing</a:t>
            </a:r>
          </a:p>
          <a:p>
            <a:pPr marL="742950" lvl="1" indent="-285750">
              <a:buFont typeface="Arial" panose="020B0604020202020204" pitchFamily="34" charset="0"/>
              <a:buChar char="•"/>
            </a:pPr>
            <a:r>
              <a:rPr lang="en-US" dirty="0"/>
              <a:t>No wheezes heard</a:t>
            </a:r>
          </a:p>
          <a:p>
            <a:pPr marL="742950" lvl="1" indent="-285750">
              <a:buFont typeface="Arial" panose="020B0604020202020204" pitchFamily="34" charset="0"/>
              <a:buChar char="•"/>
            </a:pPr>
            <a:r>
              <a:rPr lang="en-US" dirty="0"/>
              <a:t>No retractions</a:t>
            </a:r>
          </a:p>
          <a:p>
            <a:r>
              <a:rPr lang="en-US" b="1" dirty="0"/>
              <a:t>  Laboratory:</a:t>
            </a:r>
          </a:p>
          <a:p>
            <a:pPr marL="742950" lvl="1" indent="-285750">
              <a:buFont typeface="Arial" panose="020B0604020202020204" pitchFamily="34" charset="0"/>
              <a:buChar char="•"/>
            </a:pPr>
            <a:r>
              <a:rPr lang="en-US" dirty="0"/>
              <a:t>WNL</a:t>
            </a:r>
          </a:p>
        </p:txBody>
      </p:sp>
    </p:spTree>
    <p:extLst>
      <p:ext uri="{BB962C8B-B14F-4D97-AF65-F5344CB8AC3E}">
        <p14:creationId xmlns:p14="http://schemas.microsoft.com/office/powerpoint/2010/main" val="24518815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Patient Case: Day 2</a:t>
            </a:r>
            <a:endParaRPr lang="en-US" b="1" dirty="0"/>
          </a:p>
        </p:txBody>
      </p:sp>
      <p:sp>
        <p:nvSpPr>
          <p:cNvPr id="3" name="Content Placeholder 2"/>
          <p:cNvSpPr>
            <a:spLocks noGrp="1"/>
          </p:cNvSpPr>
          <p:nvPr>
            <p:ph idx="1"/>
          </p:nvPr>
        </p:nvSpPr>
        <p:spPr>
          <a:xfrm>
            <a:off x="381000" y="1371600"/>
            <a:ext cx="8382000" cy="4953000"/>
          </a:xfrm>
        </p:spPr>
        <p:txBody>
          <a:bodyPr>
            <a:noAutofit/>
          </a:bodyPr>
          <a:lstStyle/>
          <a:p>
            <a:pPr marL="114300" indent="0">
              <a:buNone/>
            </a:pPr>
            <a:r>
              <a:rPr lang="en-US" sz="1800" b="1" dirty="0" smtClean="0"/>
              <a:t>Recommendations:</a:t>
            </a:r>
          </a:p>
          <a:p>
            <a:r>
              <a:rPr lang="en-US" sz="1800" dirty="0"/>
              <a:t>Cardiopulmonary and neurologic monitoring in the PICU secondary to risk of cardiopulmonary </a:t>
            </a:r>
            <a:r>
              <a:rPr lang="en-US" sz="1800" dirty="0" smtClean="0"/>
              <a:t>decompensation</a:t>
            </a:r>
          </a:p>
          <a:p>
            <a:r>
              <a:rPr lang="en-US" sz="1800" dirty="0" smtClean="0"/>
              <a:t>Ongoing pulmonology evaluation and management</a:t>
            </a:r>
          </a:p>
          <a:p>
            <a:r>
              <a:rPr lang="en-US" sz="1800" dirty="0" smtClean="0"/>
              <a:t>Albuterol interval </a:t>
            </a:r>
            <a:r>
              <a:rPr lang="en-US" sz="1800" dirty="0" smtClean="0">
                <a:latin typeface="Calibri"/>
              </a:rPr>
              <a:t>changed </a:t>
            </a:r>
            <a:r>
              <a:rPr lang="en-US" sz="1800" dirty="0" smtClean="0"/>
              <a:t>to Q 4 Hr</a:t>
            </a:r>
          </a:p>
          <a:p>
            <a:r>
              <a:rPr lang="en-US" sz="1800" dirty="0" smtClean="0"/>
              <a:t>Switch </a:t>
            </a:r>
            <a:r>
              <a:rPr lang="en-US" sz="1800" dirty="0" err="1" smtClean="0"/>
              <a:t>Solu</a:t>
            </a:r>
            <a:r>
              <a:rPr lang="en-US" sz="1800" dirty="0" smtClean="0"/>
              <a:t>-Medrol IV to </a:t>
            </a:r>
            <a:r>
              <a:rPr lang="en-US" sz="1800" dirty="0" err="1" smtClean="0"/>
              <a:t>Orapred</a:t>
            </a:r>
            <a:endParaRPr lang="en-US" sz="1800" dirty="0" smtClean="0"/>
          </a:p>
          <a:p>
            <a:r>
              <a:rPr lang="en-US" sz="1800" dirty="0" smtClean="0"/>
              <a:t>Continue regular diet</a:t>
            </a:r>
          </a:p>
          <a:p>
            <a:r>
              <a:rPr lang="en-US" sz="1800" dirty="0" smtClean="0"/>
              <a:t>Tylenol and Zofran PRN</a:t>
            </a:r>
          </a:p>
          <a:p>
            <a:r>
              <a:rPr lang="en-US" sz="1800" dirty="0" smtClean="0"/>
              <a:t>Transfer to floor per pulmonology</a:t>
            </a:r>
          </a:p>
          <a:p>
            <a:endParaRPr lang="en-US" sz="1800" dirty="0" smtClean="0"/>
          </a:p>
        </p:txBody>
      </p:sp>
    </p:spTree>
    <p:extLst>
      <p:ext uri="{BB962C8B-B14F-4D97-AF65-F5344CB8AC3E}">
        <p14:creationId xmlns:p14="http://schemas.microsoft.com/office/powerpoint/2010/main" val="2187134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Patient Case: Day 3</a:t>
            </a:r>
            <a:endParaRPr lang="en-US" b="1" dirty="0"/>
          </a:p>
        </p:txBody>
      </p:sp>
      <p:sp>
        <p:nvSpPr>
          <p:cNvPr id="3" name="Content Placeholder 2"/>
          <p:cNvSpPr>
            <a:spLocks noGrp="1"/>
          </p:cNvSpPr>
          <p:nvPr>
            <p:ph idx="1"/>
          </p:nvPr>
        </p:nvSpPr>
        <p:spPr>
          <a:xfrm>
            <a:off x="609600" y="1371600"/>
            <a:ext cx="8382000" cy="4953000"/>
          </a:xfrm>
        </p:spPr>
        <p:txBody>
          <a:bodyPr>
            <a:noAutofit/>
          </a:bodyPr>
          <a:lstStyle/>
          <a:p>
            <a:pPr marL="114300" indent="0">
              <a:buNone/>
            </a:pPr>
            <a:r>
              <a:rPr lang="en-US" sz="1800" b="1" dirty="0" smtClean="0"/>
              <a:t>Discharge PE &amp; VS:</a:t>
            </a:r>
          </a:p>
          <a:p>
            <a:r>
              <a:rPr lang="en-US" sz="1800" dirty="0" smtClean="0"/>
              <a:t>Afebrile</a:t>
            </a:r>
          </a:p>
          <a:p>
            <a:r>
              <a:rPr lang="en-US" sz="1800" dirty="0" smtClean="0"/>
              <a:t>RR: 20</a:t>
            </a:r>
          </a:p>
          <a:p>
            <a:r>
              <a:rPr lang="en-US" sz="1800" dirty="0" smtClean="0"/>
              <a:t>HR: 72 bpm</a:t>
            </a:r>
          </a:p>
          <a:p>
            <a:r>
              <a:rPr lang="en-US" sz="1800" dirty="0"/>
              <a:t>O</a:t>
            </a:r>
            <a:r>
              <a:rPr lang="en-US" sz="1800" baseline="-25000" dirty="0"/>
              <a:t>2</a:t>
            </a:r>
            <a:r>
              <a:rPr lang="en-US" sz="1800" dirty="0"/>
              <a:t> Sat: </a:t>
            </a:r>
            <a:r>
              <a:rPr lang="en-US" sz="1800" dirty="0" smtClean="0"/>
              <a:t>97% on room air</a:t>
            </a:r>
          </a:p>
          <a:p>
            <a:r>
              <a:rPr lang="en-US" sz="1800" dirty="0" smtClean="0"/>
              <a:t>Breath sounds clear</a:t>
            </a:r>
          </a:p>
          <a:p>
            <a:r>
              <a:rPr lang="en-US" sz="1800" dirty="0" smtClean="0"/>
              <a:t>Asthma score 1</a:t>
            </a:r>
          </a:p>
          <a:p>
            <a:pPr marL="114300" indent="0">
              <a:buNone/>
            </a:pPr>
            <a:r>
              <a:rPr lang="en-US" sz="1800" b="1" dirty="0" smtClean="0"/>
              <a:t>Plan:</a:t>
            </a:r>
          </a:p>
          <a:p>
            <a:r>
              <a:rPr lang="en-US" sz="1800" dirty="0" smtClean="0"/>
              <a:t>Follow up in 2 – 4 weeks with New Port Richey clinic</a:t>
            </a:r>
          </a:p>
          <a:p>
            <a:pPr marL="114300" indent="0">
              <a:buNone/>
            </a:pPr>
            <a:r>
              <a:rPr lang="en-US" sz="1800" b="1" dirty="0" smtClean="0"/>
              <a:t>Discharge Medications:</a:t>
            </a:r>
            <a:endParaRPr lang="en-US" sz="1800" dirty="0" smtClean="0"/>
          </a:p>
          <a:p>
            <a:pPr>
              <a:buFont typeface="Wingdings" panose="05000000000000000000" pitchFamily="2" charset="2"/>
              <a:buChar char="Ø"/>
            </a:pPr>
            <a:r>
              <a:rPr lang="en-US" sz="1800" dirty="0"/>
              <a:t>FLOVENT HFA 44 mcg / puff aerosol </a:t>
            </a:r>
            <a:br>
              <a:rPr lang="en-US" sz="1800" dirty="0"/>
            </a:br>
            <a:r>
              <a:rPr lang="en-US" sz="1800" dirty="0"/>
              <a:t>10.6 g </a:t>
            </a:r>
            <a:r>
              <a:rPr lang="en-US" sz="1800" dirty="0" smtClean="0"/>
              <a:t>inhaler</a:t>
            </a:r>
          </a:p>
          <a:p>
            <a:pPr>
              <a:buFont typeface="Wingdings" panose="05000000000000000000" pitchFamily="2" charset="2"/>
              <a:buChar char="Ø"/>
            </a:pPr>
            <a:r>
              <a:rPr lang="en-US" sz="1800" dirty="0" smtClean="0"/>
              <a:t>Albuterol 2 – 4 puffs Q 4 Hr PRN cough, wheeze or distress</a:t>
            </a:r>
          </a:p>
          <a:p>
            <a:pPr>
              <a:buFont typeface="Wingdings" panose="05000000000000000000" pitchFamily="2" charset="2"/>
              <a:buChar char="Ø"/>
            </a:pPr>
            <a:r>
              <a:rPr lang="en-US" sz="1800" dirty="0" err="1" smtClean="0"/>
              <a:t>Orapred</a:t>
            </a:r>
            <a:r>
              <a:rPr lang="en-US" sz="1800" dirty="0" smtClean="0"/>
              <a:t> 8 mL Q Daily x 3, then stop.</a:t>
            </a:r>
          </a:p>
          <a:p>
            <a:pPr>
              <a:buFont typeface="Wingdings" panose="05000000000000000000" pitchFamily="2" charset="2"/>
              <a:buChar char="Ø"/>
            </a:pPr>
            <a:endParaRPr lang="en-US" sz="1800" b="1" dirty="0"/>
          </a:p>
        </p:txBody>
      </p:sp>
    </p:spTree>
    <p:extLst>
      <p:ext uri="{BB962C8B-B14F-4D97-AF65-F5344CB8AC3E}">
        <p14:creationId xmlns:p14="http://schemas.microsoft.com/office/powerpoint/2010/main" val="2612350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smtClean="0"/>
              <a:t>MAR Summary </a:t>
            </a:r>
            <a:r>
              <a:rPr lang="en-US" b="1" dirty="0" smtClean="0"/>
              <a:t>Days 2 &amp; 3</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16380"/>
            <a:ext cx="7936488" cy="5043186"/>
          </a:xfrm>
          <a:prstGeom prst="rect">
            <a:avLst/>
          </a:prstGeom>
          <a:ln w="25400">
            <a:solidFill>
              <a:schemeClr val="accent1"/>
            </a:solidFill>
          </a:ln>
        </p:spPr>
      </p:pic>
    </p:spTree>
    <p:extLst>
      <p:ext uri="{BB962C8B-B14F-4D97-AF65-F5344CB8AC3E}">
        <p14:creationId xmlns:p14="http://schemas.microsoft.com/office/powerpoint/2010/main" val="39823552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a:t>MAR Summary Days 2 &amp; 3</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99" y="1828800"/>
            <a:ext cx="7871025" cy="4301490"/>
          </a:xfrm>
          <a:prstGeom prst="rect">
            <a:avLst/>
          </a:prstGeom>
          <a:ln w="25400">
            <a:solidFill>
              <a:schemeClr val="accent1"/>
            </a:solidFill>
          </a:ln>
        </p:spPr>
      </p:pic>
    </p:spTree>
    <p:extLst>
      <p:ext uri="{BB962C8B-B14F-4D97-AF65-F5344CB8AC3E}">
        <p14:creationId xmlns:p14="http://schemas.microsoft.com/office/powerpoint/2010/main" val="38737098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315200" cy="1154097"/>
          </a:xfrm>
        </p:spPr>
        <p:txBody>
          <a:bodyPr>
            <a:noAutofit/>
          </a:bodyPr>
          <a:lstStyle/>
          <a:p>
            <a:pPr algn="ctr"/>
            <a:r>
              <a:rPr lang="en-US" b="1" dirty="0"/>
              <a:t>MAR Summary Days 2 &amp; 3</a:t>
            </a:r>
            <a:endParaRPr lang="en-US"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 b="21873"/>
          <a:stretch/>
        </p:blipFill>
        <p:spPr>
          <a:xfrm>
            <a:off x="441767" y="2133600"/>
            <a:ext cx="7816088" cy="3733800"/>
          </a:xfrm>
          <a:prstGeom prst="rect">
            <a:avLst/>
          </a:prstGeom>
          <a:ln w="25400">
            <a:solidFill>
              <a:schemeClr val="accent1"/>
            </a:solidFill>
          </a:ln>
        </p:spPr>
      </p:pic>
    </p:spTree>
    <p:extLst>
      <p:ext uri="{BB962C8B-B14F-4D97-AF65-F5344CB8AC3E}">
        <p14:creationId xmlns:p14="http://schemas.microsoft.com/office/powerpoint/2010/main" val="1580414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15200" cy="1154097"/>
          </a:xfrm>
        </p:spPr>
        <p:txBody>
          <a:bodyPr>
            <a:noAutofit/>
          </a:bodyPr>
          <a:lstStyle/>
          <a:p>
            <a:pPr algn="ctr"/>
            <a:r>
              <a:rPr lang="en-US" b="1" dirty="0" smtClean="0"/>
              <a:t>Patient Case</a:t>
            </a:r>
            <a:endParaRPr lang="en-US" dirty="0"/>
          </a:p>
        </p:txBody>
      </p:sp>
      <p:sp>
        <p:nvSpPr>
          <p:cNvPr id="3" name="Content Placeholder 2"/>
          <p:cNvSpPr>
            <a:spLocks noGrp="1"/>
          </p:cNvSpPr>
          <p:nvPr>
            <p:ph idx="1"/>
          </p:nvPr>
        </p:nvSpPr>
        <p:spPr>
          <a:xfrm>
            <a:off x="533400" y="1447800"/>
            <a:ext cx="7543800" cy="3539527"/>
          </a:xfrm>
        </p:spPr>
        <p:txBody>
          <a:bodyPr>
            <a:noAutofit/>
          </a:bodyPr>
          <a:lstStyle/>
          <a:p>
            <a:pPr marL="114300" indent="0">
              <a:buNone/>
            </a:pPr>
            <a:r>
              <a:rPr lang="en-US" sz="1800" b="1" dirty="0" smtClean="0"/>
              <a:t>HPI:</a:t>
            </a:r>
          </a:p>
          <a:p>
            <a:r>
              <a:rPr lang="en-US" sz="1800" dirty="0" smtClean="0"/>
              <a:t>JT was in her usual state of health until </a:t>
            </a:r>
            <a:r>
              <a:rPr lang="en-US" sz="1800" dirty="0" smtClean="0"/>
              <a:t>Wednesday </a:t>
            </a:r>
            <a:r>
              <a:rPr lang="en-US" sz="1800" dirty="0" smtClean="0"/>
              <a:t>when she started having cold symptoms; runny nose, cough, with a mild nonproductive cough. </a:t>
            </a:r>
          </a:p>
          <a:p>
            <a:r>
              <a:rPr lang="en-US" sz="1800" dirty="0" smtClean="0"/>
              <a:t>JT’s symptoms continued to worsen and she developed headaches and difficulty breathing.</a:t>
            </a:r>
          </a:p>
          <a:p>
            <a:r>
              <a:rPr lang="en-US" sz="1800" dirty="0"/>
              <a:t>C</a:t>
            </a:r>
            <a:r>
              <a:rPr lang="en-US" sz="1800" dirty="0" smtClean="0"/>
              <a:t>ould </a:t>
            </a:r>
            <a:r>
              <a:rPr lang="en-US" sz="1800" dirty="0" smtClean="0"/>
              <a:t>barely speak before getting tired by Thursday evening. </a:t>
            </a:r>
          </a:p>
          <a:p>
            <a:r>
              <a:rPr lang="en-US" sz="1800" dirty="0" smtClean="0"/>
              <a:t>Later that evening, JT slowly laid on the floor with respiratory distress, breathing very rapidly with an elevated HR, and the mother contacted EMS.</a:t>
            </a:r>
          </a:p>
          <a:p>
            <a:r>
              <a:rPr lang="en-US" sz="1800" dirty="0" smtClean="0"/>
              <a:t>JT received continuous albuterol, </a:t>
            </a:r>
            <a:r>
              <a:rPr lang="en-US" sz="1800" dirty="0" err="1" smtClean="0"/>
              <a:t>Atrovent</a:t>
            </a:r>
            <a:r>
              <a:rPr lang="en-US" sz="1800" dirty="0" smtClean="0"/>
              <a:t> x2, </a:t>
            </a:r>
            <a:r>
              <a:rPr lang="en-US" sz="1800" dirty="0" err="1" smtClean="0"/>
              <a:t>Solu</a:t>
            </a:r>
            <a:r>
              <a:rPr lang="en-US" sz="1800" dirty="0" smtClean="0"/>
              <a:t>-Medrol 24 mg IV, NS 500 mL IV bolus, and magnesium sulfate IV with no improvement per outside facility.</a:t>
            </a:r>
          </a:p>
          <a:p>
            <a:r>
              <a:rPr lang="en-US" sz="1800" dirty="0" smtClean="0"/>
              <a:t>CBC, CMP, and a rapid strep test: unremarkable</a:t>
            </a:r>
          </a:p>
          <a:p>
            <a:r>
              <a:rPr lang="en-US" sz="1800" dirty="0" smtClean="0"/>
              <a:t>Chest X-Ray: normal</a:t>
            </a:r>
          </a:p>
          <a:p>
            <a:endParaRPr lang="en-US" sz="1800" dirty="0"/>
          </a:p>
        </p:txBody>
      </p:sp>
    </p:spTree>
    <p:extLst>
      <p:ext uri="{BB962C8B-B14F-4D97-AF65-F5344CB8AC3E}">
        <p14:creationId xmlns:p14="http://schemas.microsoft.com/office/powerpoint/2010/main" val="19031828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7315200" cy="1154097"/>
          </a:xfrm>
        </p:spPr>
        <p:txBody>
          <a:bodyPr>
            <a:noAutofit/>
          </a:bodyPr>
          <a:lstStyle/>
          <a:p>
            <a:r>
              <a:rPr lang="en-US" b="1" dirty="0" smtClean="0"/>
              <a:t>Conclusion</a:t>
            </a:r>
            <a:endParaRPr lang="en-US" b="1" dirty="0"/>
          </a:p>
        </p:txBody>
      </p:sp>
      <p:sp>
        <p:nvSpPr>
          <p:cNvPr id="5" name="Content Placeholder 1"/>
          <p:cNvSpPr>
            <a:spLocks noGrp="1"/>
          </p:cNvSpPr>
          <p:nvPr>
            <p:ph idx="1"/>
          </p:nvPr>
        </p:nvSpPr>
        <p:spPr>
          <a:xfrm>
            <a:off x="152401" y="1676400"/>
            <a:ext cx="8153400" cy="4407408"/>
          </a:xfrm>
        </p:spPr>
        <p:txBody>
          <a:bodyPr>
            <a:normAutofit/>
          </a:bodyPr>
          <a:lstStyle/>
          <a:p>
            <a:r>
              <a:rPr lang="en-US" dirty="0" smtClean="0"/>
              <a:t>Describe </a:t>
            </a:r>
            <a:r>
              <a:rPr lang="en-US" dirty="0" smtClean="0"/>
              <a:t>the pathophysiology and pathogenesis of status asthmaticus (S.A.)</a:t>
            </a:r>
          </a:p>
          <a:p>
            <a:r>
              <a:rPr lang="en-US" sz="2200" dirty="0" smtClean="0"/>
              <a:t>Signs and </a:t>
            </a:r>
            <a:r>
              <a:rPr lang="en-US" sz="2200" dirty="0" smtClean="0"/>
              <a:t>symptoms associated with S.A.</a:t>
            </a:r>
          </a:p>
          <a:p>
            <a:r>
              <a:rPr lang="en-US" dirty="0" smtClean="0"/>
              <a:t>Explained the management of S.A.</a:t>
            </a:r>
            <a:endParaRPr lang="en-US" dirty="0" smtClean="0"/>
          </a:p>
          <a:p>
            <a:r>
              <a:rPr lang="en-US" dirty="0" smtClean="0"/>
              <a:t>R</a:t>
            </a:r>
            <a:r>
              <a:rPr lang="en-US" sz="2200" dirty="0" smtClean="0"/>
              <a:t>eviewed </a:t>
            </a:r>
            <a:r>
              <a:rPr lang="en-US" sz="2200" dirty="0" smtClean="0"/>
              <a:t>the treatment options for S.A.</a:t>
            </a:r>
            <a:endParaRPr lang="en-US" sz="1200" dirty="0" smtClean="0"/>
          </a:p>
          <a:p>
            <a:r>
              <a:rPr lang="en-US" dirty="0" smtClean="0"/>
              <a:t>A</a:t>
            </a:r>
            <a:r>
              <a:rPr lang="en-US" sz="2200" dirty="0" smtClean="0"/>
              <a:t>nswered </a:t>
            </a:r>
            <a:r>
              <a:rPr lang="en-US" sz="2200" dirty="0" smtClean="0"/>
              <a:t>questions pertaining to drug indication,  mechanism of action, and dosing of medications used to treat S.A.</a:t>
            </a:r>
            <a:endParaRPr lang="en-US" sz="1200" dirty="0" smtClean="0"/>
          </a:p>
          <a:p>
            <a:r>
              <a:rPr lang="en-US" dirty="0" smtClean="0"/>
              <a:t>R</a:t>
            </a:r>
            <a:r>
              <a:rPr lang="en-US" sz="2200" dirty="0" smtClean="0"/>
              <a:t>eviewed </a:t>
            </a:r>
            <a:r>
              <a:rPr lang="en-US" sz="2200" dirty="0" smtClean="0"/>
              <a:t>a patient case and apply the aforementioned objectives.</a:t>
            </a:r>
          </a:p>
        </p:txBody>
      </p:sp>
    </p:spTree>
    <p:extLst>
      <p:ext uri="{BB962C8B-B14F-4D97-AF65-F5344CB8AC3E}">
        <p14:creationId xmlns:p14="http://schemas.microsoft.com/office/powerpoint/2010/main" val="1124484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7315200" cy="1154097"/>
          </a:xfrm>
        </p:spPr>
        <p:txBody>
          <a:bodyPr>
            <a:noAutofit/>
          </a:bodyPr>
          <a:lstStyle/>
          <a:p>
            <a:pPr algn="ctr"/>
            <a:r>
              <a:rPr lang="en-US" b="1" dirty="0"/>
              <a:t>References</a:t>
            </a:r>
            <a:endParaRPr lang="en-US" dirty="0"/>
          </a:p>
        </p:txBody>
      </p:sp>
      <p:sp>
        <p:nvSpPr>
          <p:cNvPr id="3" name="Content Placeholder 2"/>
          <p:cNvSpPr>
            <a:spLocks noGrp="1"/>
          </p:cNvSpPr>
          <p:nvPr>
            <p:ph idx="1"/>
          </p:nvPr>
        </p:nvSpPr>
        <p:spPr>
          <a:xfrm>
            <a:off x="609600" y="1219200"/>
            <a:ext cx="8001000" cy="3539527"/>
          </a:xfrm>
        </p:spPr>
        <p:txBody>
          <a:bodyPr>
            <a:noAutofit/>
          </a:bodyPr>
          <a:lstStyle/>
          <a:p>
            <a:endParaRPr lang="en-US" sz="2800" dirty="0"/>
          </a:p>
          <a:p>
            <a:r>
              <a:rPr lang="en-US" sz="1600" dirty="0"/>
              <a:t>Expert panel </a:t>
            </a:r>
            <a:r>
              <a:rPr lang="en-US" sz="1600" dirty="0" smtClean="0"/>
              <a:t>report 3 (EPR</a:t>
            </a:r>
            <a:r>
              <a:rPr lang="en-US" sz="1600" baseline="-25000" dirty="0" smtClean="0"/>
              <a:t>3</a:t>
            </a:r>
            <a:r>
              <a:rPr lang="en-US" sz="1600" dirty="0" smtClean="0"/>
              <a:t>): Guidelines </a:t>
            </a:r>
            <a:r>
              <a:rPr lang="en-US" sz="1600" dirty="0"/>
              <a:t>for the </a:t>
            </a:r>
            <a:r>
              <a:rPr lang="en-US" sz="1600" dirty="0" smtClean="0"/>
              <a:t>Diagnosis </a:t>
            </a:r>
            <a:r>
              <a:rPr lang="en-US" sz="1600" dirty="0"/>
              <a:t>and </a:t>
            </a:r>
            <a:r>
              <a:rPr lang="en-US" sz="1600" dirty="0" smtClean="0"/>
              <a:t>Management </a:t>
            </a:r>
            <a:r>
              <a:rPr lang="en-US" sz="1600" dirty="0"/>
              <a:t>of </a:t>
            </a:r>
            <a:r>
              <a:rPr lang="en-US" sz="1600" dirty="0" smtClean="0"/>
              <a:t>Asthma</a:t>
            </a:r>
            <a:r>
              <a:rPr lang="en-US" sz="1600" dirty="0"/>
              <a:t>: </a:t>
            </a:r>
            <a:r>
              <a:rPr lang="en-US" sz="1600" dirty="0" smtClean="0"/>
              <a:t>Asthma Education and Prevention Program (NAEPP), Coordinating Committee (CC), National Heart, Lung, and Blood Institute (NHLBI) of the National Institutes of Health. Using the 1997 EPR2 guidelines and the 2004 update of the EPR2 as the framework. Publication </a:t>
            </a:r>
            <a:r>
              <a:rPr lang="en-US" sz="1600" dirty="0"/>
              <a:t>#</a:t>
            </a:r>
            <a:r>
              <a:rPr lang="en-US" sz="1600" dirty="0" smtClean="0"/>
              <a:t>02-5074</a:t>
            </a:r>
            <a:endParaRPr lang="en-US" sz="1600" dirty="0" smtClean="0"/>
          </a:p>
          <a:p>
            <a:r>
              <a:rPr lang="en-US" sz="1600" dirty="0" smtClean="0"/>
              <a:t>W </a:t>
            </a:r>
            <a:r>
              <a:rPr lang="en-US" sz="1600" dirty="0" err="1"/>
              <a:t>Dager</a:t>
            </a:r>
            <a:r>
              <a:rPr lang="en-US" sz="1600" dirty="0"/>
              <a:t> and J </a:t>
            </a:r>
            <a:r>
              <a:rPr lang="en-US" sz="1600" dirty="0" err="1" smtClean="0"/>
              <a:t>Halilovic</a:t>
            </a:r>
            <a:r>
              <a:rPr lang="en-US" sz="1600" dirty="0" smtClean="0"/>
              <a:t>. </a:t>
            </a:r>
            <a:r>
              <a:rPr lang="en-US" sz="1600" i="1" dirty="0" smtClean="0"/>
              <a:t>Pharmacotherapy</a:t>
            </a:r>
            <a:r>
              <a:rPr lang="en-US" sz="1600" i="1" dirty="0"/>
              <a:t>: A Pathophysiologic Approach, 8</a:t>
            </a:r>
            <a:r>
              <a:rPr lang="en-US" sz="1600" i="1" baseline="30000" dirty="0"/>
              <a:t>th</a:t>
            </a:r>
            <a:r>
              <a:rPr lang="en-US" sz="1600" i="1" dirty="0"/>
              <a:t> Edition, JT. </a:t>
            </a:r>
            <a:r>
              <a:rPr lang="en-US" sz="1600" i="1" dirty="0" err="1"/>
              <a:t>DiPiro</a:t>
            </a:r>
            <a:r>
              <a:rPr lang="en-US" sz="1600" i="1" dirty="0"/>
              <a:t> et al, Ed. (</a:t>
            </a:r>
            <a:r>
              <a:rPr lang="en-US" sz="1600" dirty="0"/>
              <a:t>Available Online in the Access Pharmacy Database at the UF Health Center Library)</a:t>
            </a:r>
          </a:p>
          <a:p>
            <a:r>
              <a:rPr lang="en-US" sz="1600" dirty="0"/>
              <a:t>Ream RS. Et al. “Efficacy of IV theophylline in children with severe status asthmaticus. Chest 2001; 119(5); 1480-8</a:t>
            </a:r>
          </a:p>
          <a:p>
            <a:r>
              <a:rPr lang="en-US" sz="1600" dirty="0"/>
              <a:t>Wood DW. Et al. “A clinical scoring system for the diagnosis of respiratory failure.” </a:t>
            </a:r>
            <a:r>
              <a:rPr lang="en-US" sz="1600" dirty="0" err="1"/>
              <a:t>Amer</a:t>
            </a:r>
            <a:r>
              <a:rPr lang="en-US" sz="1600" dirty="0"/>
              <a:t> J Dis Child 1972</a:t>
            </a:r>
            <a:r>
              <a:rPr lang="en-US" sz="1600" dirty="0" smtClean="0"/>
              <a:t>;</a:t>
            </a:r>
          </a:p>
          <a:p>
            <a:r>
              <a:rPr lang="en-US" sz="1600" dirty="0"/>
              <a:t>Expert panel report: guidelines for the diagnosis and management of asthma: update on selected topics 2002; 2003 Bethesda, US Department of Health and Human Services; National Institutes of Health; National Heart, Lung, and Blood Institute, Publication #02-5074</a:t>
            </a:r>
          </a:p>
          <a:p>
            <a:r>
              <a:rPr lang="en-US" sz="1600" dirty="0"/>
              <a:t>Qureshi F. Management of children with acute asthma in the emergency department. </a:t>
            </a:r>
            <a:r>
              <a:rPr lang="en-US" sz="1600" dirty="0" err="1"/>
              <a:t>Pediatr</a:t>
            </a:r>
            <a:r>
              <a:rPr lang="en-US" sz="1600" dirty="0"/>
              <a:t> </a:t>
            </a:r>
            <a:r>
              <a:rPr lang="en-US" sz="1600" dirty="0" err="1"/>
              <a:t>Emerg</a:t>
            </a:r>
            <a:r>
              <a:rPr lang="en-US" sz="1600" dirty="0"/>
              <a:t> Care 1999;15(3):206-14.</a:t>
            </a:r>
          </a:p>
          <a:p>
            <a:endParaRPr lang="en-US" sz="2800" dirty="0"/>
          </a:p>
          <a:p>
            <a:endParaRPr lang="en-US" sz="2800" dirty="0"/>
          </a:p>
          <a:p>
            <a:endParaRPr lang="en-US" sz="2800" dirty="0"/>
          </a:p>
        </p:txBody>
      </p:sp>
    </p:spTree>
    <p:extLst>
      <p:ext uri="{BB962C8B-B14F-4D97-AF65-F5344CB8AC3E}">
        <p14:creationId xmlns:p14="http://schemas.microsoft.com/office/powerpoint/2010/main" val="11976728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09800"/>
            <a:ext cx="7315200" cy="1154097"/>
          </a:xfrm>
        </p:spPr>
        <p:txBody>
          <a:bodyPr>
            <a:noAutofit/>
          </a:bodyPr>
          <a:lstStyle/>
          <a:p>
            <a:pPr algn="ctr"/>
            <a:r>
              <a:rPr lang="en-US" b="1" dirty="0" smtClean="0"/>
              <a:t>Questions?</a:t>
            </a:r>
            <a:endParaRPr lang="en-US" dirty="0"/>
          </a:p>
        </p:txBody>
      </p:sp>
    </p:spTree>
    <p:extLst>
      <p:ext uri="{BB962C8B-B14F-4D97-AF65-F5344CB8AC3E}">
        <p14:creationId xmlns:p14="http://schemas.microsoft.com/office/powerpoint/2010/main" val="1643100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303"/>
            <a:ext cx="7391400" cy="1154097"/>
          </a:xfrm>
        </p:spPr>
        <p:txBody>
          <a:bodyPr>
            <a:noAutofit/>
          </a:bodyPr>
          <a:lstStyle/>
          <a:p>
            <a:r>
              <a:rPr lang="en-US" b="1" dirty="0" smtClean="0"/>
              <a:t>What is Status Asthmaticus?</a:t>
            </a:r>
            <a:endParaRPr lang="en-US" dirty="0"/>
          </a:p>
        </p:txBody>
      </p:sp>
      <p:sp>
        <p:nvSpPr>
          <p:cNvPr id="3" name="Content Placeholder 2"/>
          <p:cNvSpPr>
            <a:spLocks noGrp="1"/>
          </p:cNvSpPr>
          <p:nvPr>
            <p:ph idx="1"/>
          </p:nvPr>
        </p:nvSpPr>
        <p:spPr>
          <a:xfrm>
            <a:off x="609600" y="1676400"/>
            <a:ext cx="7543800" cy="3539527"/>
          </a:xfrm>
        </p:spPr>
        <p:txBody>
          <a:bodyPr>
            <a:noAutofit/>
          </a:bodyPr>
          <a:lstStyle/>
          <a:p>
            <a:r>
              <a:rPr lang="en-US" sz="3400" dirty="0" smtClean="0"/>
              <a:t>Condition of a patient in progressive respiratory failure due to asthma, in whom conventional forms of therapy have failed.</a:t>
            </a:r>
          </a:p>
          <a:p>
            <a:r>
              <a:rPr lang="en-US" sz="3400" dirty="0"/>
              <a:t>Any patient not responding to initial doses of nebulized bronchodilating agents.</a:t>
            </a:r>
          </a:p>
          <a:p>
            <a:endParaRPr lang="en-US" sz="3400" dirty="0"/>
          </a:p>
        </p:txBody>
      </p:sp>
    </p:spTree>
    <p:extLst>
      <p:ext uri="{BB962C8B-B14F-4D97-AF65-F5344CB8AC3E}">
        <p14:creationId xmlns:p14="http://schemas.microsoft.com/office/powerpoint/2010/main" val="1216786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315200" cy="1154097"/>
          </a:xfrm>
        </p:spPr>
        <p:txBody>
          <a:bodyPr>
            <a:noAutofit/>
          </a:bodyPr>
          <a:lstStyle/>
          <a:p>
            <a:pPr algn="ctr"/>
            <a:r>
              <a:rPr lang="en-US" b="1" dirty="0" smtClean="0"/>
              <a:t>Pathophysiology</a:t>
            </a:r>
            <a:endParaRPr lang="en-US" dirty="0"/>
          </a:p>
        </p:txBody>
      </p:sp>
      <p:sp>
        <p:nvSpPr>
          <p:cNvPr id="3" name="Content Placeholder 2"/>
          <p:cNvSpPr>
            <a:spLocks noGrp="1"/>
          </p:cNvSpPr>
          <p:nvPr>
            <p:ph idx="1"/>
          </p:nvPr>
        </p:nvSpPr>
        <p:spPr>
          <a:xfrm>
            <a:off x="228600" y="1794473"/>
            <a:ext cx="3733800" cy="3539527"/>
          </a:xfrm>
        </p:spPr>
        <p:txBody>
          <a:bodyPr>
            <a:noAutofit/>
          </a:bodyPr>
          <a:lstStyle/>
          <a:p>
            <a:pPr marL="114300" indent="0">
              <a:buNone/>
            </a:pPr>
            <a:r>
              <a:rPr lang="en-US" sz="2800" dirty="0" smtClean="0"/>
              <a:t>Asthma is characterized by reversible, diffuse lower-airway obstruction caused by:</a:t>
            </a:r>
          </a:p>
          <a:p>
            <a:pPr marL="925830" lvl="1" indent="-514350">
              <a:buFont typeface="+mj-lt"/>
              <a:buAutoNum type="arabicPeriod"/>
            </a:pPr>
            <a:r>
              <a:rPr lang="en-US" sz="2200" dirty="0" smtClean="0"/>
              <a:t>Airway inflammation and edema</a:t>
            </a:r>
          </a:p>
          <a:p>
            <a:pPr marL="925830" lvl="1" indent="-514350">
              <a:buFont typeface="+mj-lt"/>
              <a:buAutoNum type="arabicPeriod"/>
            </a:pPr>
            <a:r>
              <a:rPr lang="en-US" sz="2200" dirty="0" smtClean="0"/>
              <a:t>Bronchial smooth-muscle spasm</a:t>
            </a:r>
          </a:p>
          <a:p>
            <a:pPr marL="925830" lvl="1" indent="-514350">
              <a:buFont typeface="+mj-lt"/>
              <a:buAutoNum type="arabicPeriod"/>
            </a:pPr>
            <a:r>
              <a:rPr lang="en-US" sz="2200" dirty="0" smtClean="0"/>
              <a:t>Excretions and mucous plugging</a:t>
            </a:r>
            <a:endParaRPr lang="en-US" sz="2200" dirty="0"/>
          </a:p>
        </p:txBody>
      </p:sp>
      <p:grpSp>
        <p:nvGrpSpPr>
          <p:cNvPr id="4" name="Group 3"/>
          <p:cNvGrpSpPr/>
          <p:nvPr/>
        </p:nvGrpSpPr>
        <p:grpSpPr>
          <a:xfrm>
            <a:off x="4343400" y="1920484"/>
            <a:ext cx="3952533" cy="4294015"/>
            <a:chOff x="4334608" y="1828800"/>
            <a:chExt cx="4476750" cy="3865501"/>
          </a:xfrm>
        </p:grpSpPr>
        <p:pic>
          <p:nvPicPr>
            <p:cNvPr id="5" name="Picture 5" descr="Asthm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4608" y="1828800"/>
              <a:ext cx="4476750" cy="3581400"/>
            </a:xfrm>
            <a:prstGeom prst="rect">
              <a:avLst/>
            </a:prstGeom>
            <a:noFill/>
            <a:ln w="2540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6230815" y="5494276"/>
              <a:ext cx="1023938" cy="200025"/>
            </a:xfrm>
            <a:prstGeom prst="rect">
              <a:avLst/>
            </a:prstGeom>
            <a:ln w="25400">
              <a:solidFill>
                <a:schemeClr val="accent1"/>
              </a:solidFill>
            </a:ln>
          </p:spPr>
          <p:txBody>
            <a:bodyPr wrap="none">
              <a:spAutoFit/>
            </a:bodyPr>
            <a:lstStyle/>
            <a:p>
              <a:pPr>
                <a:defRPr/>
              </a:pPr>
              <a:r>
                <a:rPr lang="en-US" sz="700" dirty="0">
                  <a:latin typeface="+mn-lt"/>
                  <a:cs typeface="Arial" charset="0"/>
                </a:rPr>
                <a:t>www.bio.davidson.edu</a:t>
              </a:r>
            </a:p>
          </p:txBody>
        </p:sp>
      </p:grpSp>
    </p:spTree>
    <p:extLst>
      <p:ext uri="{BB962C8B-B14F-4D97-AF65-F5344CB8AC3E}">
        <p14:creationId xmlns:p14="http://schemas.microsoft.com/office/powerpoint/2010/main" val="2109619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315200" cy="1154097"/>
          </a:xfrm>
        </p:spPr>
        <p:txBody>
          <a:bodyPr>
            <a:noAutofit/>
          </a:bodyPr>
          <a:lstStyle/>
          <a:p>
            <a:pPr algn="ctr"/>
            <a:r>
              <a:rPr lang="en-US" b="1" dirty="0" smtClean="0"/>
              <a:t>Pathophysiology</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11" y="1828800"/>
            <a:ext cx="6989885" cy="4038600"/>
          </a:xfrm>
          <a:prstGeom prst="rect">
            <a:avLst/>
          </a:prstGeom>
          <a:ln w="22225">
            <a:solidFill>
              <a:schemeClr val="accent1"/>
            </a:solidFill>
          </a:ln>
        </p:spPr>
      </p:pic>
      <p:sp>
        <p:nvSpPr>
          <p:cNvPr id="9" name="TextBox 8"/>
          <p:cNvSpPr txBox="1"/>
          <p:nvPr/>
        </p:nvSpPr>
        <p:spPr>
          <a:xfrm>
            <a:off x="3352800" y="5867400"/>
            <a:ext cx="2303313" cy="215444"/>
          </a:xfrm>
          <a:prstGeom prst="rect">
            <a:avLst/>
          </a:prstGeom>
          <a:noFill/>
        </p:spPr>
        <p:txBody>
          <a:bodyPr wrap="square" rtlCol="0">
            <a:spAutoFit/>
          </a:bodyPr>
          <a:lstStyle/>
          <a:p>
            <a:r>
              <a:rPr lang="en-US" sz="800" dirty="0"/>
              <a:t>https://www.nhlbi.nih.gov/guidelines/asthma/</a:t>
            </a:r>
          </a:p>
        </p:txBody>
      </p:sp>
    </p:spTree>
    <p:extLst>
      <p:ext uri="{BB962C8B-B14F-4D97-AF65-F5344CB8AC3E}">
        <p14:creationId xmlns:p14="http://schemas.microsoft.com/office/powerpoint/2010/main" val="97641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8914" t="416" r="12434" b="10142"/>
          <a:stretch/>
        </p:blipFill>
        <p:spPr>
          <a:xfrm>
            <a:off x="5105400" y="1520142"/>
            <a:ext cx="2933700" cy="3520440"/>
          </a:xfrm>
          <a:prstGeom prst="rect">
            <a:avLst/>
          </a:prstGeom>
          <a:ln w="25400">
            <a:solidFill>
              <a:schemeClr val="accent1"/>
            </a:solidFill>
          </a:ln>
        </p:spPr>
      </p:pic>
      <p:sp>
        <p:nvSpPr>
          <p:cNvPr id="2" name="Title 1"/>
          <p:cNvSpPr>
            <a:spLocks noGrp="1"/>
          </p:cNvSpPr>
          <p:nvPr>
            <p:ph type="title"/>
          </p:nvPr>
        </p:nvSpPr>
        <p:spPr>
          <a:xfrm>
            <a:off x="838200" y="0"/>
            <a:ext cx="7315200" cy="1154097"/>
          </a:xfrm>
        </p:spPr>
        <p:txBody>
          <a:bodyPr>
            <a:noAutofit/>
          </a:bodyPr>
          <a:lstStyle/>
          <a:p>
            <a:pPr algn="ctr"/>
            <a:r>
              <a:rPr lang="en-US" b="1" dirty="0" smtClean="0"/>
              <a:t>Pathophysiology</a:t>
            </a:r>
            <a:endParaRPr lang="en-US" dirty="0"/>
          </a:p>
        </p:txBody>
      </p:sp>
      <p:sp>
        <p:nvSpPr>
          <p:cNvPr id="3" name="Content Placeholder 2"/>
          <p:cNvSpPr>
            <a:spLocks noGrp="1"/>
          </p:cNvSpPr>
          <p:nvPr>
            <p:ph idx="1"/>
          </p:nvPr>
        </p:nvSpPr>
        <p:spPr>
          <a:xfrm>
            <a:off x="228600" y="1066800"/>
            <a:ext cx="4495800" cy="4724400"/>
          </a:xfrm>
        </p:spPr>
        <p:txBody>
          <a:bodyPr>
            <a:noAutofit/>
          </a:bodyPr>
          <a:lstStyle/>
          <a:p>
            <a:r>
              <a:rPr lang="en-US" dirty="0" smtClean="0"/>
              <a:t>The hyperirritable and chronically inflamed airway is susceptible to acute obstruction triggered by:</a:t>
            </a:r>
          </a:p>
          <a:p>
            <a:pPr lvl="1"/>
            <a:r>
              <a:rPr lang="en-US" dirty="0" smtClean="0"/>
              <a:t>Allergen exposure</a:t>
            </a:r>
          </a:p>
          <a:p>
            <a:pPr lvl="1"/>
            <a:r>
              <a:rPr lang="en-US" dirty="0" smtClean="0"/>
              <a:t>Respiratory infection</a:t>
            </a:r>
          </a:p>
          <a:p>
            <a:pPr lvl="1"/>
            <a:r>
              <a:rPr lang="en-US" dirty="0" smtClean="0"/>
              <a:t>Environmental irritants:</a:t>
            </a:r>
          </a:p>
          <a:p>
            <a:pPr lvl="2"/>
            <a:r>
              <a:rPr lang="en-US" dirty="0" smtClean="0"/>
              <a:t>Second hand smoke</a:t>
            </a:r>
          </a:p>
          <a:p>
            <a:pPr lvl="2"/>
            <a:r>
              <a:rPr lang="en-US" dirty="0" smtClean="0"/>
              <a:t>Exercise</a:t>
            </a:r>
          </a:p>
          <a:p>
            <a:pPr lvl="2"/>
            <a:r>
              <a:rPr lang="en-US" dirty="0" smtClean="0"/>
              <a:t>Emotional stress</a:t>
            </a:r>
          </a:p>
          <a:p>
            <a:pPr lvl="2"/>
            <a:r>
              <a:rPr lang="en-US" dirty="0" smtClean="0"/>
              <a:t>GERD</a:t>
            </a:r>
          </a:p>
          <a:p>
            <a:pPr lvl="2"/>
            <a:r>
              <a:rPr lang="en-US" dirty="0" smtClean="0"/>
              <a:t>Drugs</a:t>
            </a:r>
          </a:p>
          <a:p>
            <a:r>
              <a:rPr lang="en-US" dirty="0" smtClean="0"/>
              <a:t>Inflammation </a:t>
            </a:r>
            <a:r>
              <a:rPr lang="en-US" dirty="0" smtClean="0"/>
              <a:t>stimulates </a:t>
            </a:r>
            <a:r>
              <a:rPr lang="en-US" dirty="0" smtClean="0"/>
              <a:t>goblet cells and mucous glands, which leads to hypersecretion</a:t>
            </a:r>
            <a:r>
              <a:rPr lang="en-US" dirty="0"/>
              <a:t> </a:t>
            </a:r>
            <a:r>
              <a:rPr lang="en-US" dirty="0" smtClean="0"/>
              <a:t>and bronchial mucous</a:t>
            </a:r>
          </a:p>
        </p:txBody>
      </p:sp>
      <p:sp>
        <p:nvSpPr>
          <p:cNvPr id="5" name="TextBox 4"/>
          <p:cNvSpPr txBox="1"/>
          <p:nvPr/>
        </p:nvSpPr>
        <p:spPr>
          <a:xfrm>
            <a:off x="5105400" y="5128164"/>
            <a:ext cx="2964466" cy="830997"/>
          </a:xfrm>
          <a:prstGeom prst="rect">
            <a:avLst/>
          </a:prstGeom>
          <a:noFill/>
        </p:spPr>
        <p:txBody>
          <a:bodyPr wrap="none" rtlCol="0">
            <a:spAutoFit/>
          </a:bodyPr>
          <a:lstStyle/>
          <a:p>
            <a:r>
              <a:rPr lang="en-US" sz="1600" dirty="0" smtClean="0"/>
              <a:t>Key: LRI: Lower respiratory illness</a:t>
            </a:r>
          </a:p>
          <a:p>
            <a:r>
              <a:rPr lang="en-US" sz="1600" dirty="0" smtClean="0"/>
              <a:t>RSV: Respiratory Syncytial Virus</a:t>
            </a:r>
          </a:p>
          <a:p>
            <a:r>
              <a:rPr lang="en-US" sz="1600" dirty="0" smtClean="0"/>
              <a:t>PIV: </a:t>
            </a:r>
            <a:r>
              <a:rPr lang="en-US" sz="1600" dirty="0" err="1" smtClean="0"/>
              <a:t>Parainfluenza</a:t>
            </a:r>
            <a:r>
              <a:rPr lang="en-US" sz="1600" dirty="0" smtClean="0"/>
              <a:t> virus</a:t>
            </a:r>
            <a:endParaRPr lang="en-US" sz="1600" dirty="0"/>
          </a:p>
        </p:txBody>
      </p:sp>
    </p:spTree>
    <p:extLst>
      <p:ext uri="{BB962C8B-B14F-4D97-AF65-F5344CB8AC3E}">
        <p14:creationId xmlns:p14="http://schemas.microsoft.com/office/powerpoint/2010/main" val="219653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9903"/>
            <a:ext cx="7315200" cy="1154097"/>
          </a:xfrm>
        </p:spPr>
        <p:txBody>
          <a:bodyPr>
            <a:noAutofit/>
          </a:bodyPr>
          <a:lstStyle/>
          <a:p>
            <a:pPr algn="ctr"/>
            <a:r>
              <a:rPr lang="en-US" b="1" dirty="0" smtClean="0"/>
              <a:t>Pathophysiology</a:t>
            </a:r>
            <a:endParaRPr lang="en-US" dirty="0"/>
          </a:p>
        </p:txBody>
      </p:sp>
      <p:sp>
        <p:nvSpPr>
          <p:cNvPr id="3" name="Content Placeholder 2"/>
          <p:cNvSpPr>
            <a:spLocks noGrp="1"/>
          </p:cNvSpPr>
          <p:nvPr>
            <p:ph idx="1"/>
          </p:nvPr>
        </p:nvSpPr>
        <p:spPr>
          <a:xfrm>
            <a:off x="1143000" y="1676400"/>
            <a:ext cx="6400800" cy="4724400"/>
          </a:xfrm>
        </p:spPr>
        <p:txBody>
          <a:bodyPr>
            <a:noAutofit/>
          </a:bodyPr>
          <a:lstStyle/>
          <a:p>
            <a:r>
              <a:rPr lang="en-US" dirty="0" smtClean="0"/>
              <a:t>Mast </a:t>
            </a:r>
            <a:r>
              <a:rPr lang="en-US" dirty="0" smtClean="0"/>
              <a:t>cells, epithelial cells, and T lymphocytes are activated and produce pro-inflammatory cytokines.</a:t>
            </a:r>
          </a:p>
          <a:p>
            <a:r>
              <a:rPr lang="en-US" dirty="0" smtClean="0"/>
              <a:t>Mediators such as histamine, leukotrienes, and platelet-activating factors are increased locally and systemically.</a:t>
            </a:r>
          </a:p>
          <a:p>
            <a:r>
              <a:rPr lang="en-US" dirty="0" smtClean="0"/>
              <a:t>Epithelial, especially ciliated cells are destroyed and nerve endings are exposed.</a:t>
            </a:r>
          </a:p>
          <a:p>
            <a:r>
              <a:rPr lang="en-US" dirty="0" smtClean="0"/>
              <a:t>Epithelial destruction renders the airways of asthmatic patients hyperirritable</a:t>
            </a:r>
            <a:r>
              <a:rPr lang="en-US" dirty="0" smtClean="0"/>
              <a:t>.</a:t>
            </a:r>
            <a:endParaRPr lang="en-US" dirty="0" smtClean="0"/>
          </a:p>
        </p:txBody>
      </p:sp>
    </p:spTree>
    <p:extLst>
      <p:ext uri="{BB962C8B-B14F-4D97-AF65-F5344CB8AC3E}">
        <p14:creationId xmlns:p14="http://schemas.microsoft.com/office/powerpoint/2010/main" val="11976728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1297</TotalTime>
  <Words>2044</Words>
  <Application>Microsoft Office PowerPoint</Application>
  <PresentationFormat>On-screen Show (4:3)</PresentationFormat>
  <Paragraphs>308</Paragraphs>
  <Slides>42</Slides>
  <Notes>13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Adjacency</vt:lpstr>
      <vt:lpstr>Status Asthmaticus</vt:lpstr>
      <vt:lpstr>Objectives</vt:lpstr>
      <vt:lpstr>Patient Case</vt:lpstr>
      <vt:lpstr>Patient Case</vt:lpstr>
      <vt:lpstr>What is Status Asthmaticus?</vt:lpstr>
      <vt:lpstr>Pathophysiology</vt:lpstr>
      <vt:lpstr>Pathophysiology</vt:lpstr>
      <vt:lpstr>Pathophysiology</vt:lpstr>
      <vt:lpstr>Pathophysiology</vt:lpstr>
      <vt:lpstr>Pathophysiology</vt:lpstr>
      <vt:lpstr>Clinical Manifestations</vt:lpstr>
      <vt:lpstr>Clinical Manifestations</vt:lpstr>
      <vt:lpstr>Clinical Presentation</vt:lpstr>
      <vt:lpstr>Clinical Scoring</vt:lpstr>
      <vt:lpstr>Management</vt:lpstr>
      <vt:lpstr>Management</vt:lpstr>
      <vt:lpstr>Management</vt:lpstr>
      <vt:lpstr>Management</vt:lpstr>
      <vt:lpstr>Management</vt:lpstr>
      <vt:lpstr>Treatment:</vt:lpstr>
      <vt:lpstr>Treatment:</vt:lpstr>
      <vt:lpstr>Asthma Medication list at ACH</vt:lpstr>
      <vt:lpstr>Management of S/Sx:</vt:lpstr>
      <vt:lpstr>Management of S/Sx:</vt:lpstr>
      <vt:lpstr>Patient Case</vt:lpstr>
      <vt:lpstr>Patient Case</vt:lpstr>
      <vt:lpstr>Management</vt:lpstr>
      <vt:lpstr>Patient Case: Day 1</vt:lpstr>
      <vt:lpstr>Patient Case: Day 1</vt:lpstr>
      <vt:lpstr>MAR Summary Day 1 &amp; 2</vt:lpstr>
      <vt:lpstr>MAR Summary Day 1 &amp; 2</vt:lpstr>
      <vt:lpstr>MAR Summary Day 1 &amp; 2</vt:lpstr>
      <vt:lpstr>MAR Summary Day 1 &amp; 2</vt:lpstr>
      <vt:lpstr>Patient Case: Day 2</vt:lpstr>
      <vt:lpstr>Patient Case: Day 2</vt:lpstr>
      <vt:lpstr>Patient Case: Day 3</vt:lpstr>
      <vt:lpstr>MAR Summary Days 2 &amp; 3</vt:lpstr>
      <vt:lpstr>MAR Summary Days 2 &amp; 3</vt:lpstr>
      <vt:lpstr>MAR Summary Days 2 &amp; 3</vt:lpstr>
      <vt:lpstr>Conclusion</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Chris</cp:lastModifiedBy>
  <cp:revision>146</cp:revision>
  <dcterms:created xsi:type="dcterms:W3CDTF">2012-10-02T00:32:40Z</dcterms:created>
  <dcterms:modified xsi:type="dcterms:W3CDTF">2014-05-28T17:44:40Z</dcterms:modified>
</cp:coreProperties>
</file>